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83"/>
  </p:notesMasterIdLst>
  <p:handoutMasterIdLst>
    <p:handoutMasterId r:id="rId84"/>
  </p:handoutMasterIdLst>
  <p:sldIdLst>
    <p:sldId id="265" r:id="rId2"/>
    <p:sldId id="256" r:id="rId3"/>
    <p:sldId id="425" r:id="rId4"/>
    <p:sldId id="424" r:id="rId5"/>
    <p:sldId id="685" r:id="rId6"/>
    <p:sldId id="874" r:id="rId7"/>
    <p:sldId id="875" r:id="rId8"/>
    <p:sldId id="876" r:id="rId9"/>
    <p:sldId id="877" r:id="rId10"/>
    <p:sldId id="878" r:id="rId11"/>
    <p:sldId id="879" r:id="rId12"/>
    <p:sldId id="880" r:id="rId13"/>
    <p:sldId id="881" r:id="rId14"/>
    <p:sldId id="882" r:id="rId15"/>
    <p:sldId id="883" r:id="rId16"/>
    <p:sldId id="884" r:id="rId17"/>
    <p:sldId id="885" r:id="rId18"/>
    <p:sldId id="886" r:id="rId19"/>
    <p:sldId id="888" r:id="rId20"/>
    <p:sldId id="887" r:id="rId21"/>
    <p:sldId id="889" r:id="rId22"/>
    <p:sldId id="767" r:id="rId23"/>
    <p:sldId id="890" r:id="rId24"/>
    <p:sldId id="891" r:id="rId25"/>
    <p:sldId id="892" r:id="rId26"/>
    <p:sldId id="893" r:id="rId27"/>
    <p:sldId id="894" r:id="rId28"/>
    <p:sldId id="895" r:id="rId29"/>
    <p:sldId id="896" r:id="rId30"/>
    <p:sldId id="897" r:id="rId31"/>
    <p:sldId id="898" r:id="rId32"/>
    <p:sldId id="899" r:id="rId33"/>
    <p:sldId id="900" r:id="rId34"/>
    <p:sldId id="901" r:id="rId35"/>
    <p:sldId id="902" r:id="rId36"/>
    <p:sldId id="903" r:id="rId37"/>
    <p:sldId id="904" r:id="rId38"/>
    <p:sldId id="905" r:id="rId39"/>
    <p:sldId id="906" r:id="rId40"/>
    <p:sldId id="907" r:id="rId41"/>
    <p:sldId id="908" r:id="rId42"/>
    <p:sldId id="909" r:id="rId43"/>
    <p:sldId id="910" r:id="rId44"/>
    <p:sldId id="911" r:id="rId45"/>
    <p:sldId id="912" r:id="rId46"/>
    <p:sldId id="913" r:id="rId47"/>
    <p:sldId id="914" r:id="rId48"/>
    <p:sldId id="915" r:id="rId49"/>
    <p:sldId id="916" r:id="rId50"/>
    <p:sldId id="917" r:id="rId51"/>
    <p:sldId id="918" r:id="rId52"/>
    <p:sldId id="919" r:id="rId53"/>
    <p:sldId id="920" r:id="rId54"/>
    <p:sldId id="921" r:id="rId55"/>
    <p:sldId id="922" r:id="rId56"/>
    <p:sldId id="923" r:id="rId57"/>
    <p:sldId id="924" r:id="rId58"/>
    <p:sldId id="925" r:id="rId59"/>
    <p:sldId id="926" r:id="rId60"/>
    <p:sldId id="927" r:id="rId61"/>
    <p:sldId id="928" r:id="rId62"/>
    <p:sldId id="929" r:id="rId63"/>
    <p:sldId id="930" r:id="rId64"/>
    <p:sldId id="931" r:id="rId65"/>
    <p:sldId id="932" r:id="rId66"/>
    <p:sldId id="933" r:id="rId67"/>
    <p:sldId id="934" r:id="rId68"/>
    <p:sldId id="935" r:id="rId69"/>
    <p:sldId id="936" r:id="rId70"/>
    <p:sldId id="937" r:id="rId71"/>
    <p:sldId id="938" r:id="rId72"/>
    <p:sldId id="939" r:id="rId73"/>
    <p:sldId id="940" r:id="rId74"/>
    <p:sldId id="941" r:id="rId75"/>
    <p:sldId id="942" r:id="rId76"/>
    <p:sldId id="943" r:id="rId77"/>
    <p:sldId id="944" r:id="rId78"/>
    <p:sldId id="945" r:id="rId79"/>
    <p:sldId id="946" r:id="rId80"/>
    <p:sldId id="947" r:id="rId81"/>
    <p:sldId id="948" r:id="rId82"/>
  </p:sldIdLst>
  <p:sldSz cx="9144000" cy="6858000" type="screen4x3"/>
  <p:notesSz cx="6858000" cy="9144000"/>
  <p:embeddedFontLst>
    <p:embeddedFont>
      <p:font typeface="HY신명조" panose="02030600000101010101" pitchFamily="18" charset="-127"/>
      <p:regular r:id="rId85"/>
    </p:embeddedFont>
    <p:embeddedFont>
      <p:font typeface="휴먼옛체" panose="02030504000101010101" pitchFamily="18" charset="-127"/>
      <p:regular r:id="rId86"/>
    </p:embeddedFont>
    <p:embeddedFont>
      <p:font typeface="맑은 고딕" panose="020B0503020000020004" pitchFamily="50" charset="-127"/>
      <p:regular r:id="rId87"/>
      <p:bold r:id="rId88"/>
    </p:embeddedFont>
    <p:embeddedFont>
      <p:font typeface="Book Antiqua" panose="02040602050305030304" pitchFamily="18" charset="0"/>
      <p:regular r:id="rId89"/>
      <p:bold r:id="rId90"/>
      <p:italic r:id="rId91"/>
      <p:boldItalic r:id="rId92"/>
    </p:embeddedFont>
    <p:embeddedFont>
      <p:font typeface="Cambria Math" panose="02040503050406030204" pitchFamily="18" charset="0"/>
      <p:regular r:id="rId93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pos="158">
          <p15:clr>
            <a:srgbClr val="A4A3A4"/>
          </p15:clr>
        </p15:guide>
        <p15:guide id="3" pos="5759">
          <p15:clr>
            <a:srgbClr val="A4A3A4"/>
          </p15:clr>
        </p15:guide>
        <p15:guide id="4" pos="55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C6"/>
    <a:srgbClr val="80D0E3"/>
    <a:srgbClr val="006699"/>
    <a:srgbClr val="8BE9FF"/>
    <a:srgbClr val="009E9A"/>
    <a:srgbClr val="00C4F2"/>
    <a:srgbClr val="FF6600"/>
    <a:srgbClr val="FF9933"/>
    <a:srgbClr val="C35D0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6" autoAdjust="0"/>
    <p:restoredTop sz="94160" autoAdjust="0"/>
  </p:normalViewPr>
  <p:slideViewPr>
    <p:cSldViewPr>
      <p:cViewPr varScale="1">
        <p:scale>
          <a:sx n="116" d="100"/>
          <a:sy n="116" d="100"/>
        </p:scale>
        <p:origin x="1560" y="108"/>
      </p:cViewPr>
      <p:guideLst>
        <p:guide orient="horz" pos="572"/>
        <p:guide pos="158"/>
        <p:guide pos="5759"/>
        <p:guide pos="55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895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6.fntdata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2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9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5" Type="http://schemas.openxmlformats.org/officeDocument/2006/relationships/image" Target="../media/image79.wmf"/><Relationship Id="rId4" Type="http://schemas.openxmlformats.org/officeDocument/2006/relationships/image" Target="../media/image7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76.wmf"/><Relationship Id="rId4" Type="http://schemas.openxmlformats.org/officeDocument/2006/relationships/image" Target="../media/image83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Relationship Id="rId5" Type="http://schemas.openxmlformats.org/officeDocument/2006/relationships/image" Target="../media/image89.wmf"/><Relationship Id="rId4" Type="http://schemas.openxmlformats.org/officeDocument/2006/relationships/image" Target="../media/image87.wmf"/></Relationships>
</file>

<file path=ppt/drawings/_rels/vmlDrawing2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3" Type="http://schemas.openxmlformats.org/officeDocument/2006/relationships/image" Target="../media/image92.wmf"/><Relationship Id="rId7" Type="http://schemas.openxmlformats.org/officeDocument/2006/relationships/image" Target="../media/image99.wmf"/><Relationship Id="rId12" Type="http://schemas.openxmlformats.org/officeDocument/2006/relationships/image" Target="../media/image104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8.wmf"/><Relationship Id="rId11" Type="http://schemas.openxmlformats.org/officeDocument/2006/relationships/image" Target="../media/image103.wmf"/><Relationship Id="rId5" Type="http://schemas.openxmlformats.org/officeDocument/2006/relationships/image" Target="../media/image97.wmf"/><Relationship Id="rId10" Type="http://schemas.openxmlformats.org/officeDocument/2006/relationships/image" Target="../media/image102.wmf"/><Relationship Id="rId4" Type="http://schemas.openxmlformats.org/officeDocument/2006/relationships/image" Target="../media/image93.wmf"/><Relationship Id="rId9" Type="http://schemas.openxmlformats.org/officeDocument/2006/relationships/image" Target="../media/image101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13" Type="http://schemas.openxmlformats.org/officeDocument/2006/relationships/image" Target="../media/image118.wmf"/><Relationship Id="rId18" Type="http://schemas.openxmlformats.org/officeDocument/2006/relationships/image" Target="../media/image123.wmf"/><Relationship Id="rId3" Type="http://schemas.openxmlformats.org/officeDocument/2006/relationships/image" Target="../media/image108.wmf"/><Relationship Id="rId21" Type="http://schemas.openxmlformats.org/officeDocument/2006/relationships/image" Target="../media/image126.wmf"/><Relationship Id="rId7" Type="http://schemas.openxmlformats.org/officeDocument/2006/relationships/image" Target="../media/image112.wmf"/><Relationship Id="rId12" Type="http://schemas.openxmlformats.org/officeDocument/2006/relationships/image" Target="../media/image117.wmf"/><Relationship Id="rId17" Type="http://schemas.openxmlformats.org/officeDocument/2006/relationships/image" Target="../media/image122.wmf"/><Relationship Id="rId2" Type="http://schemas.openxmlformats.org/officeDocument/2006/relationships/image" Target="../media/image104.wmf"/><Relationship Id="rId16" Type="http://schemas.openxmlformats.org/officeDocument/2006/relationships/image" Target="../media/image121.wmf"/><Relationship Id="rId20" Type="http://schemas.openxmlformats.org/officeDocument/2006/relationships/image" Target="../media/image125.wmf"/><Relationship Id="rId1" Type="http://schemas.openxmlformats.org/officeDocument/2006/relationships/image" Target="../media/image107.wmf"/><Relationship Id="rId6" Type="http://schemas.openxmlformats.org/officeDocument/2006/relationships/image" Target="../media/image111.wmf"/><Relationship Id="rId11" Type="http://schemas.openxmlformats.org/officeDocument/2006/relationships/image" Target="../media/image116.wmf"/><Relationship Id="rId5" Type="http://schemas.openxmlformats.org/officeDocument/2006/relationships/image" Target="../media/image110.wmf"/><Relationship Id="rId15" Type="http://schemas.openxmlformats.org/officeDocument/2006/relationships/image" Target="../media/image120.wmf"/><Relationship Id="rId10" Type="http://schemas.openxmlformats.org/officeDocument/2006/relationships/image" Target="../media/image115.wmf"/><Relationship Id="rId19" Type="http://schemas.openxmlformats.org/officeDocument/2006/relationships/image" Target="../media/image124.wmf"/><Relationship Id="rId4" Type="http://schemas.openxmlformats.org/officeDocument/2006/relationships/image" Target="../media/image109.wmf"/><Relationship Id="rId9" Type="http://schemas.openxmlformats.org/officeDocument/2006/relationships/image" Target="../media/image114.wmf"/><Relationship Id="rId14" Type="http://schemas.openxmlformats.org/officeDocument/2006/relationships/image" Target="../media/image11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04.wmf"/><Relationship Id="rId1" Type="http://schemas.openxmlformats.org/officeDocument/2006/relationships/image" Target="../media/image107.wmf"/><Relationship Id="rId4" Type="http://schemas.openxmlformats.org/officeDocument/2006/relationships/image" Target="../media/image128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04.wmf"/><Relationship Id="rId1" Type="http://schemas.openxmlformats.org/officeDocument/2006/relationships/image" Target="../media/image107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2" Type="http://schemas.openxmlformats.org/officeDocument/2006/relationships/image" Target="../media/image138.wmf"/><Relationship Id="rId1" Type="http://schemas.openxmlformats.org/officeDocument/2006/relationships/image" Target="../media/image76.wmf"/><Relationship Id="rId4" Type="http://schemas.openxmlformats.org/officeDocument/2006/relationships/image" Target="../media/image1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wmf"/><Relationship Id="rId1" Type="http://schemas.openxmlformats.org/officeDocument/2006/relationships/image" Target="../media/image148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3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image" Target="../media/image156.wmf"/><Relationship Id="rId7" Type="http://schemas.openxmlformats.org/officeDocument/2006/relationships/image" Target="../media/image160.wmf"/><Relationship Id="rId2" Type="http://schemas.openxmlformats.org/officeDocument/2006/relationships/image" Target="../media/image154.wmf"/><Relationship Id="rId1" Type="http://schemas.openxmlformats.org/officeDocument/2006/relationships/image" Target="../media/image153.wmf"/><Relationship Id="rId6" Type="http://schemas.openxmlformats.org/officeDocument/2006/relationships/image" Target="../media/image159.wmf"/><Relationship Id="rId5" Type="http://schemas.openxmlformats.org/officeDocument/2006/relationships/image" Target="../media/image158.wmf"/><Relationship Id="rId4" Type="http://schemas.openxmlformats.org/officeDocument/2006/relationships/image" Target="../media/image157.wmf"/><Relationship Id="rId9" Type="http://schemas.openxmlformats.org/officeDocument/2006/relationships/image" Target="../media/image162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wmf"/><Relationship Id="rId2" Type="http://schemas.openxmlformats.org/officeDocument/2006/relationships/image" Target="../media/image166.wmf"/><Relationship Id="rId1" Type="http://schemas.openxmlformats.org/officeDocument/2006/relationships/image" Target="../media/image165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wmf"/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wmf"/><Relationship Id="rId2" Type="http://schemas.openxmlformats.org/officeDocument/2006/relationships/image" Target="../media/image174.wmf"/><Relationship Id="rId1" Type="http://schemas.openxmlformats.org/officeDocument/2006/relationships/image" Target="../media/image173.wmf"/><Relationship Id="rId4" Type="http://schemas.openxmlformats.org/officeDocument/2006/relationships/image" Target="../media/image176.w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wmf"/><Relationship Id="rId2" Type="http://schemas.openxmlformats.org/officeDocument/2006/relationships/image" Target="../media/image190.wmf"/><Relationship Id="rId1" Type="http://schemas.openxmlformats.org/officeDocument/2006/relationships/image" Target="../media/image189.w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wmf"/><Relationship Id="rId1" Type="http://schemas.openxmlformats.org/officeDocument/2006/relationships/image" Target="../media/image19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8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wmf"/><Relationship Id="rId1" Type="http://schemas.openxmlformats.org/officeDocument/2006/relationships/image" Target="../media/image200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wmf"/><Relationship Id="rId2" Type="http://schemas.openxmlformats.org/officeDocument/2006/relationships/image" Target="../media/image205.wmf"/><Relationship Id="rId1" Type="http://schemas.openxmlformats.org/officeDocument/2006/relationships/image" Target="../media/image204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8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w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0.w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1.w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wmf"/><Relationship Id="rId2" Type="http://schemas.openxmlformats.org/officeDocument/2006/relationships/image" Target="../media/image218.wmf"/><Relationship Id="rId1" Type="http://schemas.openxmlformats.org/officeDocument/2006/relationships/image" Target="../media/image21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0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1.w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wmf"/><Relationship Id="rId1" Type="http://schemas.openxmlformats.org/officeDocument/2006/relationships/image" Target="../media/image232.w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4.w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2016-08-30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2016-08-30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625475" y="981075"/>
            <a:ext cx="7186613" cy="369332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b="1" dirty="0" smtClean="0">
                <a:gradFill flip="none" rotWithShape="1">
                  <a:gsLst>
                    <a:gs pos="0">
                      <a:srgbClr val="00A0C6">
                        <a:shade val="30000"/>
                        <a:satMod val="115000"/>
                      </a:srgbClr>
                    </a:gs>
                    <a:gs pos="50000">
                      <a:srgbClr val="00A0C6">
                        <a:shade val="67500"/>
                        <a:satMod val="115000"/>
                      </a:srgbClr>
                    </a:gs>
                    <a:gs pos="100000">
                      <a:srgbClr val="00A0C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생생한 사례로 배우는 확률과 통계</a:t>
            </a:r>
            <a:endParaRPr kumimoji="0" lang="de-DE" altLang="ko-KR" sz="1800" b="1" dirty="0" smtClean="0">
              <a:gradFill flip="none" rotWithShape="1">
                <a:gsLst>
                  <a:gs pos="0">
                    <a:srgbClr val="00A0C6">
                      <a:shade val="30000"/>
                      <a:satMod val="115000"/>
                    </a:srgbClr>
                  </a:gs>
                  <a:gs pos="50000">
                    <a:srgbClr val="00A0C6">
                      <a:shade val="67500"/>
                      <a:satMod val="115000"/>
                    </a:srgbClr>
                  </a:gs>
                  <a:gs pos="100000">
                    <a:srgbClr val="00A0C6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9387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dirty="0">
                <a:ea typeface="맑은 고딕" pitchFamily="50" charset="-127"/>
              </a:rPr>
              <a:t>[</a:t>
            </a:r>
            <a:r>
              <a:rPr kumimoji="0" lang="ko-KR" altLang="en-US" sz="1400" b="1" dirty="0">
                <a:ea typeface="맑은 고딕" pitchFamily="50" charset="-127"/>
              </a:rPr>
              <a:t>강의교안 이용 안내</a:t>
            </a:r>
            <a:r>
              <a:rPr kumimoji="0" lang="en-US" altLang="ko-KR" sz="1400" b="1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dirty="0"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050" b="1" dirty="0" smtClean="0">
                <a:ea typeface="맑은 고딕" pitchFamily="50" charset="-127"/>
              </a:rPr>
              <a:t>이재원</a:t>
            </a:r>
            <a:r>
              <a:rPr kumimoji="0" lang="ko-KR" altLang="en-US" sz="1050" dirty="0" smtClean="0">
                <a:ea typeface="맑은 고딕" pitchFamily="50" charset="-127"/>
              </a:rPr>
              <a:t>과 </a:t>
            </a:r>
            <a:r>
              <a:rPr kumimoji="0" lang="ko-KR" altLang="en-US" sz="1050" b="1" dirty="0" err="1">
                <a:ea typeface="맑은 고딕" pitchFamily="50" charset="-127"/>
              </a:rPr>
              <a:t>한빛아카데미</a:t>
            </a:r>
            <a:r>
              <a:rPr kumimoji="0" lang="ko-KR" altLang="en-US" sz="1050" b="1" dirty="0">
                <a:ea typeface="맑은 고딕" pitchFamily="50" charset="-127"/>
              </a:rPr>
              <a:t>㈜</a:t>
            </a:r>
            <a:r>
              <a:rPr kumimoji="0" lang="ko-KR" altLang="en-US" sz="1050" dirty="0">
                <a:ea typeface="맑은 고딕" pitchFamily="50" charset="-127"/>
              </a:rPr>
              <a:t>에 있습니다</a:t>
            </a:r>
            <a:r>
              <a:rPr kumimoji="0" lang="en-US" altLang="ko-KR" sz="1050" dirty="0">
                <a:ea typeface="맑은 고딕" pitchFamily="50" charset="-127"/>
              </a:rPr>
              <a:t>.</a:t>
            </a:r>
            <a:r>
              <a:rPr kumimoji="0" lang="ko-KR" altLang="en-US" sz="1050" dirty="0">
                <a:solidFill>
                  <a:srgbClr val="222222"/>
                </a:solidFill>
                <a:ea typeface="맑은 고딕" pitchFamily="50" charset="-127"/>
              </a:rPr>
              <a:t> </a:t>
            </a:r>
            <a:endParaRPr kumimoji="0" lang="en-US" altLang="ko-KR" sz="1050" dirty="0">
              <a:solidFill>
                <a:srgbClr val="222222"/>
              </a:solidFill>
              <a:ea typeface="맑은 고딕" pitchFamily="50" charset="-127"/>
            </a:endParaRPr>
          </a:p>
          <a:p>
            <a:pPr marL="108000" indent="-108000" eaLnBrk="1" fontAlgn="auto" latinLnBrk="1" hangingPunct="1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이 자료를 무단으로 전제하거나 배포할 경우 저작권법 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136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조에 의거하여 벌금에 처할 수 있고 이를 병과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(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倂科</a:t>
            </a:r>
            <a:r>
              <a:rPr kumimoji="0" lang="en-US" altLang="ko-KR" sz="1050" u="sng" dirty="0">
                <a:solidFill>
                  <a:srgbClr val="222222"/>
                </a:solidFill>
                <a:ea typeface="맑은 고딕" pitchFamily="50" charset="-127"/>
              </a:rPr>
              <a:t>)</a:t>
            </a:r>
            <a:r>
              <a:rPr kumimoji="0" lang="ko-KR" altLang="en-US" sz="1050" u="sng" dirty="0">
                <a:solidFill>
                  <a:srgbClr val="222222"/>
                </a:solidFill>
                <a:ea typeface="맑은 고딕" pitchFamily="50" charset="-127"/>
              </a:rPr>
              <a:t>할 수도 있습니다</a:t>
            </a:r>
            <a:r>
              <a:rPr kumimoji="0" lang="en-US" altLang="ko-KR" sz="1050" u="sng" dirty="0" smtClean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050" u="sng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6592"/>
            </a:avLst>
          </a:prstGeom>
          <a:noFill/>
          <a:ln w="53975"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5" name="Picture 2" descr="C:\Documents and Settings\hanb\바탕 화면\한빛아카데미.bm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988" y="5927725"/>
            <a:ext cx="159226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9" t="37782" r="4641" b="30651"/>
          <a:stretch/>
        </p:blipFill>
        <p:spPr>
          <a:xfrm>
            <a:off x="201643" y="261259"/>
            <a:ext cx="8710127" cy="4232785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 userDrawn="1"/>
        </p:nvSpPr>
        <p:spPr bwMode="auto">
          <a:xfrm>
            <a:off x="5508625" y="746125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eaLnBrk="1" latinLnBrk="1" hangingPunct="1">
              <a:defRPr/>
            </a:pPr>
            <a:endParaRPr lang="ko-KR" altLang="en-US" sz="3600" dirty="0" smtClean="0"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 userDrawn="1"/>
        </p:nvSpPr>
        <p:spPr>
          <a:xfrm>
            <a:off x="179512" y="4653136"/>
            <a:ext cx="21755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>
              <a:defRPr/>
            </a:pPr>
            <a:r>
              <a:rPr lang="en-US" altLang="ko-KR" sz="2800" b="1" spc="-150" dirty="0" smtClean="0">
                <a:solidFill>
                  <a:srgbClr val="00A0C6"/>
                </a:solidFill>
                <a:ea typeface="맑은 고딕" panose="020B0503020000020004" pitchFamily="50" charset="-127"/>
              </a:rPr>
              <a:t>Chapter </a:t>
            </a:r>
            <a:r>
              <a:rPr lang="en-US" altLang="ko-KR" sz="4800" b="1" spc="-150" dirty="0" smtClean="0">
                <a:solidFill>
                  <a:srgbClr val="00A0C6"/>
                </a:solidFill>
                <a:ea typeface="맑은 고딕" panose="020B0503020000020004" pitchFamily="50" charset="-127"/>
              </a:rPr>
              <a:t>07</a:t>
            </a:r>
            <a:endParaRPr lang="ko-KR" altLang="en-US" sz="4800" b="1" dirty="0">
              <a:solidFill>
                <a:srgbClr val="00A0C6"/>
              </a:solidFill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 userDrawn="1"/>
        </p:nvSpPr>
        <p:spPr>
          <a:xfrm>
            <a:off x="6444208" y="4974267"/>
            <a:ext cx="24929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ko-KR" altLang="en-US" sz="4800" b="1" kern="1200" spc="-30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정규분포</a:t>
            </a:r>
            <a:endParaRPr kumimoji="1" lang="ko-KR" altLang="en-US" sz="4800" b="1" kern="1200" spc="-30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  <a:shade val="30000"/>
                      <a:satMod val="115000"/>
                    </a:schemeClr>
                  </a:gs>
                  <a:gs pos="50000">
                    <a:schemeClr val="tx1">
                      <a:lumMod val="75000"/>
                      <a:lumOff val="2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75000"/>
                      <a:lumOff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/>
          <p:cNvSpPr>
            <a:spLocks noChangeArrowheads="1"/>
          </p:cNvSpPr>
          <p:nvPr userDrawn="1"/>
        </p:nvSpPr>
        <p:spPr bwMode="auto">
          <a:xfrm>
            <a:off x="5983120" y="5805264"/>
            <a:ext cx="29540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l" rtl="0" eaLnBrk="1" fontAlgn="base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2400" kern="1200" dirty="0" smtClean="0">
                <a:solidFill>
                  <a:srgbClr val="7F7F7F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rPr>
              <a:t>Normal Distribution</a:t>
            </a:r>
            <a:endParaRPr kumimoji="1" lang="ko-KR" altLang="en-US" sz="2400" kern="1200" dirty="0" smtClean="0">
              <a:solidFill>
                <a:srgbClr val="7F7F7F"/>
              </a:solidFill>
              <a:latin typeface="맑은 고딕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1" t="70049" r="5960" b="9058"/>
          <a:stretch/>
        </p:blipFill>
        <p:spPr>
          <a:xfrm>
            <a:off x="179512" y="5445224"/>
            <a:ext cx="2113745" cy="9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7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8BE9FF"/>
          </a:solidFill>
          <a:ln w="222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latinLnBrk="1" hangingPunct="1">
              <a:spcBef>
                <a:spcPct val="20000"/>
              </a:spcBef>
              <a:defRPr/>
            </a:pPr>
            <a:endParaRPr lang="ko-KR" altLang="en-US" sz="3200" dirty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5895410" y="93663"/>
            <a:ext cx="3137522" cy="523220"/>
            <a:chOff x="6352599" y="188640"/>
            <a:chExt cx="3138785" cy="521913"/>
          </a:xfrm>
        </p:grpSpPr>
        <p:sp>
          <p:nvSpPr>
            <p:cNvPr id="4" name="직사각형 3"/>
            <p:cNvSpPr/>
            <p:nvPr/>
          </p:nvSpPr>
          <p:spPr>
            <a:xfrm>
              <a:off x="7946751" y="188640"/>
              <a:ext cx="1544633" cy="5219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eaLnBrk="1" fontAlgn="base" latinLnBrk="1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2800" b="1" kern="1200" spc="-150" dirty="0" smtClean="0">
                  <a:solidFill>
                    <a:srgbClr val="00C4F2"/>
                  </a:solidFill>
                  <a:latin typeface="맑은 고딕" pitchFamily="50" charset="-127"/>
                  <a:ea typeface="맑은 고딕" panose="020B0503020000020004" pitchFamily="50" charset="-127"/>
                  <a:cs typeface="+mn-cs"/>
                </a:rPr>
                <a:t>정규분포</a:t>
              </a:r>
              <a:endParaRPr kumimoji="1" lang="ko-KR" altLang="en-US" sz="2800" b="1" kern="1200" spc="-150" dirty="0">
                <a:solidFill>
                  <a:srgbClr val="00C4F2"/>
                </a:solidFill>
                <a:latin typeface="맑은 고딕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직사각형 4"/>
            <p:cNvSpPr>
              <a:spLocks noChangeArrowheads="1"/>
            </p:cNvSpPr>
            <p:nvPr/>
          </p:nvSpPr>
          <p:spPr bwMode="auto">
            <a:xfrm>
              <a:off x="6352599" y="188640"/>
              <a:ext cx="1649320" cy="521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2000" b="1" dirty="0" smtClean="0">
                  <a:gradFill flip="none" rotWithShape="1">
                    <a:gsLst>
                      <a:gs pos="0">
                        <a:srgbClr val="00A0C6">
                          <a:shade val="30000"/>
                          <a:satMod val="115000"/>
                        </a:srgbClr>
                      </a:gs>
                      <a:gs pos="50000">
                        <a:srgbClr val="00A0C6">
                          <a:shade val="67500"/>
                          <a:satMod val="115000"/>
                        </a:srgbClr>
                      </a:gs>
                      <a:gs pos="100000">
                        <a:srgbClr val="00A0C6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Chapter </a:t>
              </a:r>
              <a:r>
                <a:rPr lang="en-US" altLang="ko-KR" sz="2800" b="1" dirty="0" smtClean="0">
                  <a:gradFill flip="none" rotWithShape="1">
                    <a:gsLst>
                      <a:gs pos="0">
                        <a:srgbClr val="00A0C6">
                          <a:shade val="30000"/>
                          <a:satMod val="115000"/>
                        </a:srgbClr>
                      </a:gs>
                      <a:gs pos="50000">
                        <a:srgbClr val="00A0C6">
                          <a:shade val="67500"/>
                          <a:satMod val="115000"/>
                        </a:srgbClr>
                      </a:gs>
                      <a:gs pos="100000">
                        <a:srgbClr val="00A0C6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07</a:t>
              </a:r>
              <a:endParaRPr lang="ko-KR" altLang="en-US" sz="2800" b="1" dirty="0" smtClean="0">
                <a:gradFill flip="none" rotWithShape="1">
                  <a:gsLst>
                    <a:gs pos="0">
                      <a:srgbClr val="00A0C6">
                        <a:shade val="30000"/>
                        <a:satMod val="115000"/>
                      </a:srgbClr>
                    </a:gs>
                    <a:gs pos="50000">
                      <a:srgbClr val="00A0C6">
                        <a:shade val="67500"/>
                        <a:satMod val="115000"/>
                      </a:srgbClr>
                    </a:gs>
                    <a:gs pos="100000">
                      <a:srgbClr val="00A0C6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00A0C6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pic>
        <p:nvPicPr>
          <p:cNvPr id="7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92" t="68494" r="5122" b="13763"/>
          <a:stretch>
            <a:fillRect/>
          </a:stretch>
        </p:blipFill>
        <p:spPr bwMode="auto">
          <a:xfrm>
            <a:off x="5521325" y="5372100"/>
            <a:ext cx="3311525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65018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0"/>
            <a:ext cx="35528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352742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 smtClean="0">
                <a:solidFill>
                  <a:srgbClr val="00A0C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Q&amp;A</a:t>
            </a:r>
            <a:endParaRPr lang="ko-KR" altLang="en-US" sz="8000" b="1" dirty="0" smtClean="0">
              <a:solidFill>
                <a:srgbClr val="00A0C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8" t="8118" r="9610" b="30798"/>
          <a:stretch/>
        </p:blipFill>
        <p:spPr>
          <a:xfrm>
            <a:off x="5594577" y="-11876"/>
            <a:ext cx="3552062" cy="687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75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22225"/>
            <a:ext cx="9144000" cy="555625"/>
          </a:xfrm>
          <a:prstGeom prst="rect">
            <a:avLst/>
          </a:prstGeom>
          <a:solidFill>
            <a:srgbClr val="8BE9FF"/>
          </a:solidFill>
          <a:ln>
            <a:noFill/>
          </a:ln>
          <a:extLst/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 smtClean="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247650" y="35744"/>
            <a:ext cx="7600950" cy="474662"/>
          </a:xfrm>
        </p:spPr>
        <p:txBody>
          <a:bodyPr>
            <a:noAutofit/>
          </a:bodyPr>
          <a:lstStyle>
            <a:lvl1pPr algn="l">
              <a:defRPr sz="2800" b="1" spc="-100" baseline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/81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76140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2016-08-30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5" r:id="rId4"/>
    <p:sldLayoutId id="2147484226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png"/><Relationship Id="rId5" Type="http://schemas.openxmlformats.org/officeDocument/2006/relationships/image" Target="../media/image27.wmf"/><Relationship Id="rId4" Type="http://schemas.openxmlformats.org/officeDocument/2006/relationships/oleObject" Target="../embeddings/oleObject9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2.png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5.png"/><Relationship Id="rId10" Type="http://schemas.openxmlformats.org/officeDocument/2006/relationships/image" Target="../media/image31.wmf"/><Relationship Id="rId4" Type="http://schemas.openxmlformats.org/officeDocument/2006/relationships/image" Target="../media/image1.png"/><Relationship Id="rId9" Type="http://schemas.openxmlformats.org/officeDocument/2006/relationships/oleObject" Target="../embeddings/oleObject1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wmf"/><Relationship Id="rId3" Type="http://schemas.openxmlformats.org/officeDocument/2006/relationships/image" Target="../media/image50.pn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png"/><Relationship Id="rId11" Type="http://schemas.openxmlformats.org/officeDocument/2006/relationships/image" Target="../media/image45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16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1.wmf"/><Relationship Id="rId4" Type="http://schemas.openxmlformats.org/officeDocument/2006/relationships/oleObject" Target="../embeddings/oleObject2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2.bin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59.wmf"/><Relationship Id="rId10" Type="http://schemas.openxmlformats.org/officeDocument/2006/relationships/image" Target="../media/image61.wmf"/><Relationship Id="rId4" Type="http://schemas.openxmlformats.org/officeDocument/2006/relationships/oleObject" Target="../embeddings/oleObject21.bin"/><Relationship Id="rId9" Type="http://schemas.openxmlformats.org/officeDocument/2006/relationships/oleObject" Target="../embeddings/oleObject2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7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3.png"/><Relationship Id="rId7" Type="http://schemas.openxmlformats.org/officeDocument/2006/relationships/image" Target="../media/image6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67.wmf"/><Relationship Id="rId10" Type="http://schemas.openxmlformats.org/officeDocument/2006/relationships/image" Target="../media/image69.wmf"/><Relationship Id="rId4" Type="http://schemas.openxmlformats.org/officeDocument/2006/relationships/oleObject" Target="../embeddings/oleObject26.bin"/><Relationship Id="rId9" Type="http://schemas.openxmlformats.org/officeDocument/2006/relationships/oleObject" Target="../embeddings/oleObject28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image" Target="../media/image74.wmf"/><Relationship Id="rId3" Type="http://schemas.openxmlformats.org/officeDocument/2006/relationships/oleObject" Target="../embeddings/oleObject29.bin"/><Relationship Id="rId7" Type="http://schemas.openxmlformats.org/officeDocument/2006/relationships/image" Target="../media/image71.wmf"/><Relationship Id="rId12" Type="http://schemas.openxmlformats.org/officeDocument/2006/relationships/oleObject" Target="../embeddings/oleObject3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0.bin"/><Relationship Id="rId11" Type="http://schemas.openxmlformats.org/officeDocument/2006/relationships/image" Target="../media/image73.wmf"/><Relationship Id="rId5" Type="http://schemas.openxmlformats.org/officeDocument/2006/relationships/image" Target="../media/image90.png"/><Relationship Id="rId10" Type="http://schemas.openxmlformats.org/officeDocument/2006/relationships/oleObject" Target="../embeddings/oleObject32.bin"/><Relationship Id="rId4" Type="http://schemas.openxmlformats.org/officeDocument/2006/relationships/image" Target="../media/image70.wmf"/><Relationship Id="rId9" Type="http://schemas.openxmlformats.org/officeDocument/2006/relationships/image" Target="../media/image7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38.bin"/><Relationship Id="rId3" Type="http://schemas.openxmlformats.org/officeDocument/2006/relationships/image" Target="../media/image80.png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77.wmf"/><Relationship Id="rId4" Type="http://schemas.openxmlformats.org/officeDocument/2006/relationships/image" Target="../media/image93.png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79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82.wmf"/><Relationship Id="rId3" Type="http://schemas.openxmlformats.org/officeDocument/2006/relationships/image" Target="../media/image97.png"/><Relationship Id="rId21" Type="http://schemas.openxmlformats.org/officeDocument/2006/relationships/image" Target="../media/image83.wmf"/><Relationship Id="rId7" Type="http://schemas.openxmlformats.org/officeDocument/2006/relationships/image" Target="../media/image76.wmf"/><Relationship Id="rId12" Type="http://schemas.openxmlformats.org/officeDocument/2006/relationships/image" Target="../media/image98.png"/><Relationship Id="rId17" Type="http://schemas.openxmlformats.org/officeDocument/2006/relationships/oleObject" Target="../embeddings/oleObject420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82.wmf"/><Relationship Id="rId20" Type="http://schemas.openxmlformats.org/officeDocument/2006/relationships/oleObject" Target="../embeddings/oleObject43.bin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390.bin"/><Relationship Id="rId11" Type="http://schemas.openxmlformats.org/officeDocument/2006/relationships/image" Target="../media/image81.wmf"/><Relationship Id="rId5" Type="http://schemas.openxmlformats.org/officeDocument/2006/relationships/image" Target="../media/image76.wmf"/><Relationship Id="rId15" Type="http://schemas.openxmlformats.org/officeDocument/2006/relationships/oleObject" Target="../embeddings/oleObject42.bin"/><Relationship Id="rId23" Type="http://schemas.openxmlformats.org/officeDocument/2006/relationships/image" Target="../media/image83.wmf"/><Relationship Id="rId10" Type="http://schemas.openxmlformats.org/officeDocument/2006/relationships/oleObject" Target="../embeddings/oleObject400.bin"/><Relationship Id="rId19" Type="http://schemas.openxmlformats.org/officeDocument/2006/relationships/image" Target="../media/image103.png"/><Relationship Id="rId4" Type="http://schemas.openxmlformats.org/officeDocument/2006/relationships/oleObject" Target="../embeddings/oleObject39.bin"/><Relationship Id="rId9" Type="http://schemas.openxmlformats.org/officeDocument/2006/relationships/image" Target="../media/image81.wmf"/><Relationship Id="rId14" Type="http://schemas.openxmlformats.org/officeDocument/2006/relationships/oleObject" Target="../embeddings/oleObject410.bin"/><Relationship Id="rId22" Type="http://schemas.openxmlformats.org/officeDocument/2006/relationships/oleObject" Target="../embeddings/oleObject430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13" Type="http://schemas.openxmlformats.org/officeDocument/2006/relationships/oleObject" Target="../embeddings/oleObject46.bin"/><Relationship Id="rId18" Type="http://schemas.openxmlformats.org/officeDocument/2006/relationships/image" Target="../media/image89.wmf"/><Relationship Id="rId3" Type="http://schemas.openxmlformats.org/officeDocument/2006/relationships/image" Target="../media/image1.png"/><Relationship Id="rId21" Type="http://schemas.openxmlformats.org/officeDocument/2006/relationships/oleObject" Target="../embeddings/oleObject51.bin"/><Relationship Id="rId7" Type="http://schemas.openxmlformats.org/officeDocument/2006/relationships/image" Target="../media/image112.png"/><Relationship Id="rId12" Type="http://schemas.openxmlformats.org/officeDocument/2006/relationships/image" Target="../media/image85.wmf"/><Relationship Id="rId17" Type="http://schemas.openxmlformats.org/officeDocument/2006/relationships/oleObject" Target="../embeddings/oleObject48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87.wmf"/><Relationship Id="rId20" Type="http://schemas.openxmlformats.org/officeDocument/2006/relationships/oleObject" Target="../embeddings/oleObject50.bin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1.png"/><Relationship Id="rId11" Type="http://schemas.openxmlformats.org/officeDocument/2006/relationships/oleObject" Target="../embeddings/oleObject45.bin"/><Relationship Id="rId24" Type="http://schemas.openxmlformats.org/officeDocument/2006/relationships/image" Target="../media/image114.png"/><Relationship Id="rId5" Type="http://schemas.openxmlformats.org/officeDocument/2006/relationships/image" Target="../media/image110.png"/><Relationship Id="rId15" Type="http://schemas.openxmlformats.org/officeDocument/2006/relationships/oleObject" Target="../embeddings/oleObject47.bin"/><Relationship Id="rId23" Type="http://schemas.openxmlformats.org/officeDocument/2006/relationships/oleObject" Target="../embeddings/oleObject53.bin"/><Relationship Id="rId10" Type="http://schemas.openxmlformats.org/officeDocument/2006/relationships/image" Target="../media/image113.png"/><Relationship Id="rId19" Type="http://schemas.openxmlformats.org/officeDocument/2006/relationships/oleObject" Target="../embeddings/oleObject49.bin"/><Relationship Id="rId4" Type="http://schemas.openxmlformats.org/officeDocument/2006/relationships/image" Target="../media/image109.png"/><Relationship Id="rId9" Type="http://schemas.openxmlformats.org/officeDocument/2006/relationships/image" Target="../media/image84.wmf"/><Relationship Id="rId14" Type="http://schemas.openxmlformats.org/officeDocument/2006/relationships/image" Target="../media/image86.wmf"/><Relationship Id="rId22" Type="http://schemas.openxmlformats.org/officeDocument/2006/relationships/oleObject" Target="../embeddings/oleObject5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97.wmf"/><Relationship Id="rId18" Type="http://schemas.openxmlformats.org/officeDocument/2006/relationships/oleObject" Target="../embeddings/oleObject61.bin"/><Relationship Id="rId26" Type="http://schemas.openxmlformats.org/officeDocument/2006/relationships/image" Target="../media/image103.wmf"/><Relationship Id="rId3" Type="http://schemas.openxmlformats.org/officeDocument/2006/relationships/image" Target="../media/image127.png"/><Relationship Id="rId21" Type="http://schemas.openxmlformats.org/officeDocument/2006/relationships/oleObject" Target="../embeddings/oleObject63.bin"/><Relationship Id="rId7" Type="http://schemas.openxmlformats.org/officeDocument/2006/relationships/image" Target="../media/image91.wmf"/><Relationship Id="rId12" Type="http://schemas.openxmlformats.org/officeDocument/2006/relationships/oleObject" Target="../embeddings/oleObject58.bin"/><Relationship Id="rId17" Type="http://schemas.openxmlformats.org/officeDocument/2006/relationships/image" Target="../media/image99.wmf"/><Relationship Id="rId25" Type="http://schemas.openxmlformats.org/officeDocument/2006/relationships/oleObject" Target="../embeddings/oleObject65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60.bin"/><Relationship Id="rId20" Type="http://schemas.openxmlformats.org/officeDocument/2006/relationships/oleObject" Target="../embeddings/oleObject62.bin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93.wmf"/><Relationship Id="rId24" Type="http://schemas.openxmlformats.org/officeDocument/2006/relationships/image" Target="../media/image102.wmf"/><Relationship Id="rId5" Type="http://schemas.openxmlformats.org/officeDocument/2006/relationships/image" Target="../media/image90.wmf"/><Relationship Id="rId15" Type="http://schemas.openxmlformats.org/officeDocument/2006/relationships/image" Target="../media/image98.wmf"/><Relationship Id="rId23" Type="http://schemas.openxmlformats.org/officeDocument/2006/relationships/oleObject" Target="../embeddings/oleObject64.bin"/><Relationship Id="rId28" Type="http://schemas.openxmlformats.org/officeDocument/2006/relationships/image" Target="../media/image104.wmf"/><Relationship Id="rId10" Type="http://schemas.openxmlformats.org/officeDocument/2006/relationships/oleObject" Target="../embeddings/oleObject57.bin"/><Relationship Id="rId19" Type="http://schemas.openxmlformats.org/officeDocument/2006/relationships/image" Target="../media/image100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92.wmf"/><Relationship Id="rId14" Type="http://schemas.openxmlformats.org/officeDocument/2006/relationships/oleObject" Target="../embeddings/oleObject59.bin"/><Relationship Id="rId22" Type="http://schemas.openxmlformats.org/officeDocument/2006/relationships/image" Target="../media/image101.wmf"/><Relationship Id="rId27" Type="http://schemas.openxmlformats.org/officeDocument/2006/relationships/oleObject" Target="../embeddings/oleObject6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13" Type="http://schemas.openxmlformats.org/officeDocument/2006/relationships/oleObject" Target="../embeddings/oleObject71.bin"/><Relationship Id="rId3" Type="http://schemas.openxmlformats.org/officeDocument/2006/relationships/image" Target="../media/image130.png"/><Relationship Id="rId7" Type="http://schemas.openxmlformats.org/officeDocument/2006/relationships/oleObject" Target="../embeddings/oleObject68.bin"/><Relationship Id="rId12" Type="http://schemas.openxmlformats.org/officeDocument/2006/relationships/oleObject" Target="../embeddings/oleObject70.bin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5.xml"/><Relationship Id="rId16" Type="http://schemas.openxmlformats.org/officeDocument/2006/relationships/oleObject" Target="../embeddings/oleObject74.bin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5.wmf"/><Relationship Id="rId11" Type="http://schemas.openxmlformats.org/officeDocument/2006/relationships/image" Target="../media/image89.wmf"/><Relationship Id="rId5" Type="http://schemas.openxmlformats.org/officeDocument/2006/relationships/oleObject" Target="../embeddings/oleObject67.bin"/><Relationship Id="rId15" Type="http://schemas.openxmlformats.org/officeDocument/2006/relationships/oleObject" Target="../embeddings/oleObject73.bin"/><Relationship Id="rId10" Type="http://schemas.openxmlformats.org/officeDocument/2006/relationships/oleObject" Target="../embeddings/oleObject69.bin"/><Relationship Id="rId4" Type="http://schemas.openxmlformats.org/officeDocument/2006/relationships/image" Target="../media/image131.png"/><Relationship Id="rId9" Type="http://schemas.openxmlformats.org/officeDocument/2006/relationships/image" Target="../media/image132.png"/><Relationship Id="rId14" Type="http://schemas.openxmlformats.org/officeDocument/2006/relationships/oleObject" Target="../embeddings/oleObject72.bin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1.bin"/><Relationship Id="rId18" Type="http://schemas.openxmlformats.org/officeDocument/2006/relationships/image" Target="../media/image113.wmf"/><Relationship Id="rId26" Type="http://schemas.openxmlformats.org/officeDocument/2006/relationships/image" Target="../media/image117.wmf"/><Relationship Id="rId39" Type="http://schemas.openxmlformats.org/officeDocument/2006/relationships/oleObject" Target="../embeddings/oleObject94.bin"/><Relationship Id="rId21" Type="http://schemas.openxmlformats.org/officeDocument/2006/relationships/oleObject" Target="../embeddings/oleObject85.bin"/><Relationship Id="rId34" Type="http://schemas.openxmlformats.org/officeDocument/2006/relationships/image" Target="../media/image121.wmf"/><Relationship Id="rId42" Type="http://schemas.openxmlformats.org/officeDocument/2006/relationships/image" Target="../media/image125.wmf"/><Relationship Id="rId7" Type="http://schemas.openxmlformats.org/officeDocument/2006/relationships/oleObject" Target="../embeddings/oleObject78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12.wmf"/><Relationship Id="rId20" Type="http://schemas.openxmlformats.org/officeDocument/2006/relationships/image" Target="../media/image114.wmf"/><Relationship Id="rId29" Type="http://schemas.openxmlformats.org/officeDocument/2006/relationships/oleObject" Target="../embeddings/oleObject89.bin"/><Relationship Id="rId41" Type="http://schemas.openxmlformats.org/officeDocument/2006/relationships/oleObject" Target="../embeddings/oleObject95.bin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4.wmf"/><Relationship Id="rId11" Type="http://schemas.openxmlformats.org/officeDocument/2006/relationships/oleObject" Target="../embeddings/oleObject80.bin"/><Relationship Id="rId24" Type="http://schemas.openxmlformats.org/officeDocument/2006/relationships/image" Target="../media/image116.wmf"/><Relationship Id="rId32" Type="http://schemas.openxmlformats.org/officeDocument/2006/relationships/image" Target="../media/image120.wmf"/><Relationship Id="rId37" Type="http://schemas.openxmlformats.org/officeDocument/2006/relationships/oleObject" Target="../embeddings/oleObject93.bin"/><Relationship Id="rId40" Type="http://schemas.openxmlformats.org/officeDocument/2006/relationships/image" Target="../media/image124.wmf"/><Relationship Id="rId5" Type="http://schemas.openxmlformats.org/officeDocument/2006/relationships/oleObject" Target="../embeddings/oleObject77.bin"/><Relationship Id="rId15" Type="http://schemas.openxmlformats.org/officeDocument/2006/relationships/oleObject" Target="../embeddings/oleObject82.bin"/><Relationship Id="rId23" Type="http://schemas.openxmlformats.org/officeDocument/2006/relationships/oleObject" Target="../embeddings/oleObject86.bin"/><Relationship Id="rId28" Type="http://schemas.openxmlformats.org/officeDocument/2006/relationships/image" Target="../media/image118.wmf"/><Relationship Id="rId36" Type="http://schemas.openxmlformats.org/officeDocument/2006/relationships/image" Target="../media/image122.wmf"/><Relationship Id="rId10" Type="http://schemas.openxmlformats.org/officeDocument/2006/relationships/image" Target="../media/image109.wmf"/><Relationship Id="rId19" Type="http://schemas.openxmlformats.org/officeDocument/2006/relationships/oleObject" Target="../embeddings/oleObject84.bin"/><Relationship Id="rId31" Type="http://schemas.openxmlformats.org/officeDocument/2006/relationships/oleObject" Target="../embeddings/oleObject90.bin"/><Relationship Id="rId44" Type="http://schemas.openxmlformats.org/officeDocument/2006/relationships/image" Target="../media/image126.wmf"/><Relationship Id="rId4" Type="http://schemas.openxmlformats.org/officeDocument/2006/relationships/image" Target="../media/image107.wmf"/><Relationship Id="rId9" Type="http://schemas.openxmlformats.org/officeDocument/2006/relationships/oleObject" Target="../embeddings/oleObject79.bin"/><Relationship Id="rId14" Type="http://schemas.openxmlformats.org/officeDocument/2006/relationships/image" Target="../media/image111.wmf"/><Relationship Id="rId22" Type="http://schemas.openxmlformats.org/officeDocument/2006/relationships/image" Target="../media/image115.wmf"/><Relationship Id="rId27" Type="http://schemas.openxmlformats.org/officeDocument/2006/relationships/oleObject" Target="../embeddings/oleObject88.bin"/><Relationship Id="rId30" Type="http://schemas.openxmlformats.org/officeDocument/2006/relationships/image" Target="../media/image119.wmf"/><Relationship Id="rId35" Type="http://schemas.openxmlformats.org/officeDocument/2006/relationships/oleObject" Target="../embeddings/oleObject92.bin"/><Relationship Id="rId43" Type="http://schemas.openxmlformats.org/officeDocument/2006/relationships/oleObject" Target="../embeddings/oleObject96.bin"/><Relationship Id="rId8" Type="http://schemas.openxmlformats.org/officeDocument/2006/relationships/image" Target="../media/image108.wmf"/><Relationship Id="rId3" Type="http://schemas.openxmlformats.org/officeDocument/2006/relationships/oleObject" Target="../embeddings/oleObject76.bin"/><Relationship Id="rId12" Type="http://schemas.openxmlformats.org/officeDocument/2006/relationships/image" Target="../media/image110.wmf"/><Relationship Id="rId17" Type="http://schemas.openxmlformats.org/officeDocument/2006/relationships/oleObject" Target="../embeddings/oleObject83.bin"/><Relationship Id="rId25" Type="http://schemas.openxmlformats.org/officeDocument/2006/relationships/oleObject" Target="../embeddings/oleObject87.bin"/><Relationship Id="rId33" Type="http://schemas.openxmlformats.org/officeDocument/2006/relationships/oleObject" Target="../embeddings/oleObject91.bin"/><Relationship Id="rId38" Type="http://schemas.openxmlformats.org/officeDocument/2006/relationships/image" Target="../media/image123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13" Type="http://schemas.openxmlformats.org/officeDocument/2006/relationships/image" Target="../media/image128.wmf"/><Relationship Id="rId3" Type="http://schemas.openxmlformats.org/officeDocument/2006/relationships/image" Target="../media/image156.png"/><Relationship Id="rId7" Type="http://schemas.openxmlformats.org/officeDocument/2006/relationships/image" Target="../media/image104.wmf"/><Relationship Id="rId12" Type="http://schemas.openxmlformats.org/officeDocument/2006/relationships/oleObject" Target="../embeddings/oleObject10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127.wmf"/><Relationship Id="rId5" Type="http://schemas.openxmlformats.org/officeDocument/2006/relationships/image" Target="../media/image107.wmf"/><Relationship Id="rId10" Type="http://schemas.openxmlformats.org/officeDocument/2006/relationships/oleObject" Target="../embeddings/oleObject101.bin"/><Relationship Id="rId4" Type="http://schemas.openxmlformats.org/officeDocument/2006/relationships/oleObject" Target="../embeddings/oleObject97.bin"/><Relationship Id="rId9" Type="http://schemas.openxmlformats.org/officeDocument/2006/relationships/oleObject" Target="../embeddings/oleObject100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image" Target="../media/image158.png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104.bin"/><Relationship Id="rId11" Type="http://schemas.openxmlformats.org/officeDocument/2006/relationships/image" Target="../media/image129.wmf"/><Relationship Id="rId5" Type="http://schemas.openxmlformats.org/officeDocument/2006/relationships/image" Target="../media/image107.wmf"/><Relationship Id="rId10" Type="http://schemas.openxmlformats.org/officeDocument/2006/relationships/oleObject" Target="../embeddings/oleObject107.bin"/><Relationship Id="rId4" Type="http://schemas.openxmlformats.org/officeDocument/2006/relationships/oleObject" Target="../embeddings/oleObject103.bin"/><Relationship Id="rId9" Type="http://schemas.openxmlformats.org/officeDocument/2006/relationships/oleObject" Target="../embeddings/oleObject106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oleObject" Target="../embeddings/oleObject108.bin"/><Relationship Id="rId7" Type="http://schemas.openxmlformats.org/officeDocument/2006/relationships/image" Target="../media/image13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65.png"/><Relationship Id="rId4" Type="http://schemas.openxmlformats.org/officeDocument/2006/relationships/image" Target="../media/image130.wmf"/><Relationship Id="rId9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41.png"/><Relationship Id="rId7" Type="http://schemas.openxmlformats.org/officeDocument/2006/relationships/oleObject" Target="../embeddings/oleObject110.bin"/><Relationship Id="rId12" Type="http://schemas.openxmlformats.org/officeDocument/2006/relationships/image" Target="../media/image14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112.bin"/><Relationship Id="rId5" Type="http://schemas.openxmlformats.org/officeDocument/2006/relationships/oleObject" Target="../embeddings/oleObject109.bin"/><Relationship Id="rId10" Type="http://schemas.openxmlformats.org/officeDocument/2006/relationships/image" Target="../media/image139.wmf"/><Relationship Id="rId4" Type="http://schemas.openxmlformats.org/officeDocument/2006/relationships/image" Target="../media/image151.png"/><Relationship Id="rId9" Type="http://schemas.openxmlformats.org/officeDocument/2006/relationships/oleObject" Target="../embeddings/oleObject111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image" Target="../media/image144.png"/><Relationship Id="rId7" Type="http://schemas.openxmlformats.org/officeDocument/2006/relationships/oleObject" Target="../embeddings/oleObject112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wmf"/><Relationship Id="rId3" Type="http://schemas.openxmlformats.org/officeDocument/2006/relationships/image" Target="../media/image150.png"/><Relationship Id="rId7" Type="http://schemas.openxmlformats.org/officeDocument/2006/relationships/oleObject" Target="../embeddings/oleObject11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8.wmf"/><Relationship Id="rId5" Type="http://schemas.openxmlformats.org/officeDocument/2006/relationships/oleObject" Target="../embeddings/oleObject114.bin"/><Relationship Id="rId4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116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3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wmf"/><Relationship Id="rId13" Type="http://schemas.openxmlformats.org/officeDocument/2006/relationships/image" Target="../media/image157.wmf"/><Relationship Id="rId18" Type="http://schemas.openxmlformats.org/officeDocument/2006/relationships/image" Target="../media/image159.wmf"/><Relationship Id="rId3" Type="http://schemas.openxmlformats.org/officeDocument/2006/relationships/image" Target="../media/image179.png"/><Relationship Id="rId21" Type="http://schemas.openxmlformats.org/officeDocument/2006/relationships/oleObject" Target="../embeddings/oleObject124.bin"/><Relationship Id="rId7" Type="http://schemas.openxmlformats.org/officeDocument/2006/relationships/oleObject" Target="../embeddings/oleObject118.bin"/><Relationship Id="rId12" Type="http://schemas.openxmlformats.org/officeDocument/2006/relationships/oleObject" Target="../embeddings/oleObject120.bin"/><Relationship Id="rId17" Type="http://schemas.openxmlformats.org/officeDocument/2006/relationships/oleObject" Target="../embeddings/oleObject122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64.png"/><Relationship Id="rId20" Type="http://schemas.openxmlformats.org/officeDocument/2006/relationships/image" Target="../media/image160.wmf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53.wmf"/><Relationship Id="rId11" Type="http://schemas.openxmlformats.org/officeDocument/2006/relationships/image" Target="../media/image156.wmf"/><Relationship Id="rId24" Type="http://schemas.openxmlformats.org/officeDocument/2006/relationships/image" Target="../media/image162.wmf"/><Relationship Id="rId5" Type="http://schemas.openxmlformats.org/officeDocument/2006/relationships/oleObject" Target="../embeddings/oleObject117.bin"/><Relationship Id="rId15" Type="http://schemas.openxmlformats.org/officeDocument/2006/relationships/image" Target="../media/image158.wmf"/><Relationship Id="rId23" Type="http://schemas.openxmlformats.org/officeDocument/2006/relationships/oleObject" Target="../embeddings/oleObject125.bin"/><Relationship Id="rId10" Type="http://schemas.openxmlformats.org/officeDocument/2006/relationships/oleObject" Target="../embeddings/oleObject119.bin"/><Relationship Id="rId19" Type="http://schemas.openxmlformats.org/officeDocument/2006/relationships/oleObject" Target="../embeddings/oleObject123.bin"/><Relationship Id="rId4" Type="http://schemas.openxmlformats.org/officeDocument/2006/relationships/image" Target="../media/image1660.png"/><Relationship Id="rId9" Type="http://schemas.openxmlformats.org/officeDocument/2006/relationships/image" Target="../media/image163.png"/><Relationship Id="rId14" Type="http://schemas.openxmlformats.org/officeDocument/2006/relationships/oleObject" Target="../embeddings/oleObject121.bin"/><Relationship Id="rId22" Type="http://schemas.openxmlformats.org/officeDocument/2006/relationships/image" Target="../media/image161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3" Type="http://schemas.openxmlformats.org/officeDocument/2006/relationships/image" Target="../media/image174.png"/><Relationship Id="rId7" Type="http://schemas.openxmlformats.org/officeDocument/2006/relationships/oleObject" Target="../embeddings/oleObject12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65.wmf"/><Relationship Id="rId11" Type="http://schemas.openxmlformats.org/officeDocument/2006/relationships/image" Target="../media/image169.png"/><Relationship Id="rId5" Type="http://schemas.openxmlformats.org/officeDocument/2006/relationships/oleObject" Target="../embeddings/oleObject126.bin"/><Relationship Id="rId10" Type="http://schemas.openxmlformats.org/officeDocument/2006/relationships/image" Target="../media/image167.wmf"/><Relationship Id="rId4" Type="http://schemas.openxmlformats.org/officeDocument/2006/relationships/image" Target="../media/image175.png"/><Relationship Id="rId9" Type="http://schemas.openxmlformats.org/officeDocument/2006/relationships/oleObject" Target="../embeddings/oleObject128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3" Type="http://schemas.openxmlformats.org/officeDocument/2006/relationships/image" Target="../media/image190.png"/><Relationship Id="rId7" Type="http://schemas.openxmlformats.org/officeDocument/2006/relationships/image" Target="../media/image17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30.bin"/><Relationship Id="rId5" Type="http://schemas.openxmlformats.org/officeDocument/2006/relationships/image" Target="../media/image170.wmf"/><Relationship Id="rId10" Type="http://schemas.openxmlformats.org/officeDocument/2006/relationships/image" Target="../media/image191.png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172.w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wmf"/><Relationship Id="rId13" Type="http://schemas.openxmlformats.org/officeDocument/2006/relationships/image" Target="../media/image176.wmf"/><Relationship Id="rId3" Type="http://schemas.openxmlformats.org/officeDocument/2006/relationships/image" Target="../media/image178.png"/><Relationship Id="rId7" Type="http://schemas.openxmlformats.org/officeDocument/2006/relationships/oleObject" Target="../embeddings/oleObject133.bin"/><Relationship Id="rId12" Type="http://schemas.openxmlformats.org/officeDocument/2006/relationships/oleObject" Target="../embeddings/oleObject13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73.wmf"/><Relationship Id="rId11" Type="http://schemas.openxmlformats.org/officeDocument/2006/relationships/oleObject" Target="../embeddings/oleObject135.bin"/><Relationship Id="rId5" Type="http://schemas.openxmlformats.org/officeDocument/2006/relationships/oleObject" Target="../embeddings/oleObject132.bin"/><Relationship Id="rId10" Type="http://schemas.openxmlformats.org/officeDocument/2006/relationships/image" Target="../media/image175.wmf"/><Relationship Id="rId4" Type="http://schemas.openxmlformats.org/officeDocument/2006/relationships/image" Target="../media/image197.png"/><Relationship Id="rId9" Type="http://schemas.openxmlformats.org/officeDocument/2006/relationships/oleObject" Target="../embeddings/oleObject134.bin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wmf"/><Relationship Id="rId3" Type="http://schemas.openxmlformats.org/officeDocument/2006/relationships/image" Target="../media/image195.png"/><Relationship Id="rId7" Type="http://schemas.openxmlformats.org/officeDocument/2006/relationships/oleObject" Target="../embeddings/oleObject13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79.wmf"/><Relationship Id="rId5" Type="http://schemas.openxmlformats.org/officeDocument/2006/relationships/oleObject" Target="../embeddings/oleObject137.bin"/><Relationship Id="rId10" Type="http://schemas.openxmlformats.org/officeDocument/2006/relationships/image" Target="../media/image181.wmf"/><Relationship Id="rId4" Type="http://schemas.openxmlformats.org/officeDocument/2006/relationships/image" Target="../media/image1960.png"/><Relationship Id="rId9" Type="http://schemas.openxmlformats.org/officeDocument/2006/relationships/oleObject" Target="../embeddings/oleObject139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0.png"/><Relationship Id="rId2" Type="http://schemas.openxmlformats.org/officeDocument/2006/relationships/image" Target="../media/image20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20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7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wmf"/><Relationship Id="rId3" Type="http://schemas.openxmlformats.org/officeDocument/2006/relationships/image" Target="../media/image211.png"/><Relationship Id="rId7" Type="http://schemas.openxmlformats.org/officeDocument/2006/relationships/oleObject" Target="../embeddings/oleObject14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140.bin"/><Relationship Id="rId10" Type="http://schemas.openxmlformats.org/officeDocument/2006/relationships/image" Target="../media/image191.wmf"/><Relationship Id="rId4" Type="http://schemas.openxmlformats.org/officeDocument/2006/relationships/image" Target="../media/image212.png"/><Relationship Id="rId9" Type="http://schemas.openxmlformats.org/officeDocument/2006/relationships/oleObject" Target="../embeddings/oleObject142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4.bin"/><Relationship Id="rId3" Type="http://schemas.openxmlformats.org/officeDocument/2006/relationships/image" Target="../media/image217.png"/><Relationship Id="rId7" Type="http://schemas.openxmlformats.org/officeDocument/2006/relationships/image" Target="../media/image193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143.bin"/><Relationship Id="rId5" Type="http://schemas.openxmlformats.org/officeDocument/2006/relationships/image" Target="../media/image218.png"/><Relationship Id="rId4" Type="http://schemas.openxmlformats.org/officeDocument/2006/relationships/image" Target="../media/image192.png"/><Relationship Id="rId9" Type="http://schemas.openxmlformats.org/officeDocument/2006/relationships/image" Target="../media/image194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197.wmf"/><Relationship Id="rId3" Type="http://schemas.openxmlformats.org/officeDocument/2006/relationships/image" Target="../media/image222.png"/><Relationship Id="rId7" Type="http://schemas.openxmlformats.org/officeDocument/2006/relationships/image" Target="../media/image224.png"/><Relationship Id="rId12" Type="http://schemas.openxmlformats.org/officeDocument/2006/relationships/oleObject" Target="../embeddings/oleObject14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95.wmf"/><Relationship Id="rId11" Type="http://schemas.openxmlformats.org/officeDocument/2006/relationships/image" Target="../media/image226.png"/><Relationship Id="rId5" Type="http://schemas.openxmlformats.org/officeDocument/2006/relationships/oleObject" Target="../embeddings/oleObject145.bin"/><Relationship Id="rId10" Type="http://schemas.openxmlformats.org/officeDocument/2006/relationships/image" Target="../media/image196.wmf"/><Relationship Id="rId4" Type="http://schemas.openxmlformats.org/officeDocument/2006/relationships/image" Target="../media/image223.png"/><Relationship Id="rId9" Type="http://schemas.openxmlformats.org/officeDocument/2006/relationships/oleObject" Target="../embeddings/oleObject146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0.png"/><Relationship Id="rId7" Type="http://schemas.openxmlformats.org/officeDocument/2006/relationships/image" Target="../media/image199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98.w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228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3" Type="http://schemas.openxmlformats.org/officeDocument/2006/relationships/image" Target="../media/image2030.png"/><Relationship Id="rId7" Type="http://schemas.openxmlformats.org/officeDocument/2006/relationships/image" Target="../media/image200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149.bin"/><Relationship Id="rId5" Type="http://schemas.openxmlformats.org/officeDocument/2006/relationships/image" Target="../media/image233.png"/><Relationship Id="rId4" Type="http://schemas.openxmlformats.org/officeDocument/2006/relationships/image" Target="../media/image203.png"/><Relationship Id="rId9" Type="http://schemas.openxmlformats.org/officeDocument/2006/relationships/image" Target="../media/image201.w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3.bin"/><Relationship Id="rId3" Type="http://schemas.openxmlformats.org/officeDocument/2006/relationships/image" Target="../media/image237.png"/><Relationship Id="rId7" Type="http://schemas.openxmlformats.org/officeDocument/2006/relationships/image" Target="../media/image20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152.bin"/><Relationship Id="rId5" Type="http://schemas.openxmlformats.org/officeDocument/2006/relationships/image" Target="../media/image204.wmf"/><Relationship Id="rId4" Type="http://schemas.openxmlformats.org/officeDocument/2006/relationships/oleObject" Target="../embeddings/oleObject151.bin"/><Relationship Id="rId9" Type="http://schemas.openxmlformats.org/officeDocument/2006/relationships/image" Target="../media/image206.wm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208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209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210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7" Type="http://schemas.openxmlformats.org/officeDocument/2006/relationships/image" Target="../media/image211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157.bin"/><Relationship Id="rId5" Type="http://schemas.openxmlformats.org/officeDocument/2006/relationships/image" Target="../media/image241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8.vml"/><Relationship Id="rId5" Type="http://schemas.openxmlformats.org/officeDocument/2006/relationships/image" Target="../media/image216.wmf"/><Relationship Id="rId4" Type="http://schemas.openxmlformats.org/officeDocument/2006/relationships/oleObject" Target="../embeddings/oleObject158.bin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1.bin"/><Relationship Id="rId3" Type="http://schemas.openxmlformats.org/officeDocument/2006/relationships/image" Target="../media/image246.png"/><Relationship Id="rId7" Type="http://schemas.openxmlformats.org/officeDocument/2006/relationships/image" Target="../media/image218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160.bin"/><Relationship Id="rId5" Type="http://schemas.openxmlformats.org/officeDocument/2006/relationships/image" Target="../media/image217.wmf"/><Relationship Id="rId4" Type="http://schemas.openxmlformats.org/officeDocument/2006/relationships/oleObject" Target="../embeddings/oleObject159.bin"/><Relationship Id="rId9" Type="http://schemas.openxmlformats.org/officeDocument/2006/relationships/image" Target="../media/image219.w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wmf"/><Relationship Id="rId13" Type="http://schemas.openxmlformats.org/officeDocument/2006/relationships/image" Target="../media/image257.png"/><Relationship Id="rId3" Type="http://schemas.openxmlformats.org/officeDocument/2006/relationships/image" Target="../media/image248.png"/><Relationship Id="rId7" Type="http://schemas.openxmlformats.org/officeDocument/2006/relationships/oleObject" Target="../embeddings/oleObject1620.bin"/><Relationship Id="rId12" Type="http://schemas.microsoft.com/office/2007/relationships/hdphoto" Target="../media/hdphoto2.wdp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220.wmf"/><Relationship Id="rId11" Type="http://schemas.openxmlformats.org/officeDocument/2006/relationships/image" Target="../media/image227.png"/><Relationship Id="rId5" Type="http://schemas.openxmlformats.org/officeDocument/2006/relationships/oleObject" Target="../embeddings/oleObject162.bin"/><Relationship Id="rId10" Type="http://schemas.microsoft.com/office/2007/relationships/hdphoto" Target="../media/hdphoto1.wdp"/><Relationship Id="rId4" Type="http://schemas.openxmlformats.org/officeDocument/2006/relationships/image" Target="../media/image249.png"/><Relationship Id="rId9" Type="http://schemas.openxmlformats.org/officeDocument/2006/relationships/image" Target="../media/image221.png"/><Relationship Id="rId14" Type="http://schemas.openxmlformats.org/officeDocument/2006/relationships/image" Target="../media/image2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7" Type="http://schemas.microsoft.com/office/2007/relationships/hdphoto" Target="../media/hdphoto4.wdp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microsoft.com/office/2007/relationships/hdphoto" Target="../media/hdphoto3.wdp"/><Relationship Id="rId4" Type="http://schemas.openxmlformats.org/officeDocument/2006/relationships/image" Target="../media/image2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231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233.wmf"/><Relationship Id="rId5" Type="http://schemas.openxmlformats.org/officeDocument/2006/relationships/oleObject" Target="../embeddings/oleObject165.bin"/><Relationship Id="rId4" Type="http://schemas.openxmlformats.org/officeDocument/2006/relationships/image" Target="../media/image232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234.w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26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3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4.vml"/><Relationship Id="rId5" Type="http://schemas.openxmlformats.org/officeDocument/2006/relationships/image" Target="../media/image236.wmf"/><Relationship Id="rId4" Type="http://schemas.openxmlformats.org/officeDocument/2006/relationships/oleObject" Target="../embeddings/oleObject167.bin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표준정규분포의 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표준정규분포는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에 관하여 좌우대칭이므로 </a:t>
                </a:r>
                <a:r>
                  <a:rPr lang="en-US" altLang="ko-KR" sz="2000" dirty="0">
                    <a:latin typeface="Book Antiqua" pitchFamily="18" charset="0"/>
                  </a:rPr>
                  <a:t>[</a:t>
                </a:r>
                <a:r>
                  <a:rPr lang="ko-KR" altLang="en-US" sz="2000" dirty="0">
                    <a:latin typeface="Book Antiqua" pitchFamily="18" charset="0"/>
                  </a:rPr>
                  <a:t>그림</a:t>
                </a:r>
                <a:r>
                  <a:rPr lang="en-US" altLang="ko-KR" sz="2000" dirty="0">
                    <a:latin typeface="Book Antiqua" pitchFamily="18" charset="0"/>
                  </a:rPr>
                  <a:t>]</a:t>
                </a:r>
                <a:r>
                  <a:rPr lang="ko-KR" altLang="en-US" sz="2000" dirty="0">
                    <a:latin typeface="Book Antiqua" pitchFamily="18" charset="0"/>
                  </a:rPr>
                  <a:t>과 같이 </a:t>
                </a:r>
                <a:r>
                  <a:rPr lang="en-US" altLang="ko-KR" sz="2000" i="1" dirty="0" smtClean="0">
                    <a:latin typeface="Cambria Math"/>
                  </a:rPr>
                  <a:t/>
                </a:r>
                <a:br>
                  <a:rPr lang="en-US" altLang="ko-KR" sz="2000" i="1" dirty="0" smtClean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𝑧</m:t>
                    </m:r>
                    <m:r>
                      <a:rPr lang="en-US" altLang="ko-KR" sz="2000" i="1" dirty="0" smtClean="0">
                        <a:latin typeface="Cambria Math"/>
                      </a:rPr>
                      <m:t>=0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의 왼쪽과 오른쪽의 넓이가 동일하다</a:t>
                </a:r>
                <a:r>
                  <a:rPr lang="en-US" altLang="ko-KR" sz="2000" dirty="0">
                    <a:latin typeface="Book Antiqua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594" t="-10606" b="-1030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2" y="1844824"/>
            <a:ext cx="4546598" cy="3056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2915816" y="5092701"/>
            <a:ext cx="3338628" cy="1140010"/>
            <a:chOff x="2902686" y="4467224"/>
            <a:chExt cx="3338628" cy="1140010"/>
          </a:xfrm>
        </p:grpSpPr>
        <p:sp>
          <p:nvSpPr>
            <p:cNvPr id="12" name="직사각형 11"/>
            <p:cNvSpPr/>
            <p:nvPr/>
          </p:nvSpPr>
          <p:spPr>
            <a:xfrm>
              <a:off x="2902686" y="4467224"/>
              <a:ext cx="3338628" cy="1140010"/>
            </a:xfrm>
            <a:prstGeom prst="rect">
              <a:avLst/>
            </a:prstGeom>
            <a:noFill/>
            <a:ln>
              <a:solidFill>
                <a:srgbClr val="00A0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aphicFrame>
          <p:nvGraphicFramePr>
            <p:cNvPr id="13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19130492"/>
                </p:ext>
              </p:extLst>
            </p:nvPr>
          </p:nvGraphicFramePr>
          <p:xfrm>
            <a:off x="3454400" y="4667264"/>
            <a:ext cx="2346325" cy="736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198" name="Equation" r:id="rId6" imgW="1574640" imgH="507960" progId="Equation.DSMT4">
                    <p:embed/>
                  </p:oleObj>
                </mc:Choice>
                <mc:Fallback>
                  <p:oleObj name="Equation" r:id="rId6" imgW="1574640" imgH="507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4400" y="4667264"/>
                          <a:ext cx="2346325" cy="7366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147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표준정규분포의 성질</a:t>
            </a:r>
          </a:p>
        </p:txBody>
      </p:sp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209069" y="836712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Book Antiqua" pitchFamily="18" charset="0"/>
              </a:rPr>
              <a:t>함수 </a:t>
            </a:r>
            <a:r>
              <a:rPr lang="en-US" altLang="ko-KR" sz="2000" i="1" dirty="0" smtClean="0">
                <a:latin typeface="Symbol" pitchFamily="18" charset="2"/>
              </a:rPr>
              <a:t>f</a:t>
            </a:r>
            <a:r>
              <a:rPr lang="en-US" altLang="ko-KR" sz="2000" i="1" dirty="0" smtClean="0">
                <a:latin typeface="Book Antiqua" pitchFamily="18" charset="0"/>
              </a:rPr>
              <a:t>(z</a:t>
            </a:r>
            <a:r>
              <a:rPr lang="en-US" altLang="ko-KR" sz="2000" i="1" dirty="0">
                <a:latin typeface="Book Antiqua" pitchFamily="18" charset="0"/>
              </a:rPr>
              <a:t>)</a:t>
            </a:r>
            <a:r>
              <a:rPr lang="ko-KR" altLang="en-US" sz="2000" dirty="0" smtClean="0">
                <a:latin typeface="Book Antiqua" pitchFamily="18" charset="0"/>
              </a:rPr>
              <a:t>의 </a:t>
            </a:r>
            <a:r>
              <a:rPr lang="ko-KR" altLang="en-US" sz="2000" dirty="0">
                <a:latin typeface="Book Antiqua" pitchFamily="18" charset="0"/>
              </a:rPr>
              <a:t>대칭성으로부터 양쪽 </a:t>
            </a:r>
            <a:r>
              <a:rPr lang="ko-KR" altLang="en-US" sz="2000" b="1" dirty="0">
                <a:latin typeface="Book Antiqua" pitchFamily="18" charset="0"/>
              </a:rPr>
              <a:t>꼬리확률</a:t>
            </a:r>
            <a:r>
              <a:rPr lang="en-US" altLang="ko-KR" sz="2000" b="1" baseline="30000" dirty="0">
                <a:latin typeface="Book Antiqua" pitchFamily="18" charset="0"/>
              </a:rPr>
              <a:t>tail probability</a:t>
            </a:r>
            <a:r>
              <a:rPr lang="ko-KR" altLang="en-US" sz="2000" dirty="0">
                <a:latin typeface="Book Antiqua" pitchFamily="18" charset="0"/>
              </a:rPr>
              <a:t>은 동일하다</a:t>
            </a:r>
            <a:r>
              <a:rPr lang="en-US" altLang="ko-KR" sz="2000" dirty="0">
                <a:latin typeface="Book Antiqua" pitchFamily="18" charset="0"/>
              </a:rPr>
              <a:t>.</a:t>
            </a:r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685" y="1612412"/>
            <a:ext cx="3810000" cy="2945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907704" y="5007932"/>
            <a:ext cx="5287962" cy="12573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14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8681118"/>
              </p:ext>
            </p:extLst>
          </p:nvPr>
        </p:nvGraphicFramePr>
        <p:xfrm>
          <a:off x="2309342" y="5256219"/>
          <a:ext cx="4484687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222" name="Equation" r:id="rId5" imgW="3009600" imgH="507960" progId="Equation.DSMT4">
                  <p:embed/>
                </p:oleObj>
              </mc:Choice>
              <mc:Fallback>
                <p:oleObj name="Equation" r:id="rId5" imgW="300960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09342" y="5256219"/>
                        <a:ext cx="4484687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타원 6"/>
          <p:cNvSpPr/>
          <p:nvPr/>
        </p:nvSpPr>
        <p:spPr>
          <a:xfrm>
            <a:off x="5243848" y="3937046"/>
            <a:ext cx="1000132" cy="500066"/>
          </a:xfrm>
          <a:prstGeom prst="ellipse">
            <a:avLst/>
          </a:prstGeom>
          <a:noFill/>
          <a:ln w="1905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2857488" y="3937046"/>
            <a:ext cx="1000132" cy="500066"/>
          </a:xfrm>
          <a:prstGeom prst="ellipse">
            <a:avLst/>
          </a:prstGeom>
          <a:noFill/>
          <a:ln w="19050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>
            <a:stCxn id="7" idx="7"/>
          </p:cNvCxnSpPr>
          <p:nvPr/>
        </p:nvCxnSpPr>
        <p:spPr>
          <a:xfrm rot="5400000" flipH="1" flipV="1">
            <a:off x="6191116" y="3486255"/>
            <a:ext cx="430423" cy="617626"/>
          </a:xfrm>
          <a:prstGeom prst="straightConnector1">
            <a:avLst/>
          </a:prstGeom>
          <a:ln>
            <a:solidFill>
              <a:srgbClr val="0066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54468" y="3131676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>
                <a:latin typeface="+mn-ea"/>
                <a:ea typeface="+mn-ea"/>
              </a:rPr>
              <a:t>꼬리확률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926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표준정규분포의 백분위수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표준정규분포의 오른쪽 </a:t>
                </a:r>
                <a:r>
                  <a:rPr lang="ko-KR" altLang="en-US" sz="2000" dirty="0" smtClean="0">
                    <a:latin typeface="Book Antiqua" pitchFamily="18" charset="0"/>
                  </a:rPr>
                  <a:t>꼬리확률 </a:t>
                </a:r>
                <a:r>
                  <a:rPr lang="en-US" altLang="ko-KR" sz="2000" i="1" dirty="0" smtClean="0">
                    <a:latin typeface="Book Antiqua" pitchFamily="18" charset="0"/>
                  </a:rPr>
                  <a:t>P(Z </a:t>
                </a:r>
                <a:r>
                  <a:rPr lang="en-US" altLang="ko-KR" sz="2000" i="1" dirty="0">
                    <a:latin typeface="Book Antiqua" pitchFamily="18" charset="0"/>
                  </a:rPr>
                  <a:t>≥ z) = 1 - </a:t>
                </a:r>
                <a:r>
                  <a:rPr lang="en-US" altLang="ko-KR" sz="2000" i="1" dirty="0">
                    <a:latin typeface="Symbol" pitchFamily="18" charset="2"/>
                  </a:rPr>
                  <a:t>F</a:t>
                </a:r>
                <a:r>
                  <a:rPr lang="en-US" altLang="ko-KR" sz="2000" i="1" dirty="0">
                    <a:latin typeface="Book Antiqua" pitchFamily="18" charset="0"/>
                  </a:rPr>
                  <a:t>(z)</a:t>
                </a:r>
                <a:r>
                  <a:rPr lang="ko-KR" altLang="en-US" sz="2000" dirty="0" smtClean="0">
                    <a:latin typeface="Book Antiqua" pitchFamily="18" charset="0"/>
                  </a:rPr>
                  <a:t>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인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100(1 –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𝑎</m:t>
                    </m:r>
                    <m:r>
                      <a:rPr lang="en-US" altLang="ko-KR" sz="2000" i="1" dirty="0" smtClean="0">
                        <a:latin typeface="Cambria Math"/>
                      </a:rPr>
                      <m:t>)% </m:t>
                    </m:r>
                    <m:r>
                      <a:rPr lang="ko-KR" altLang="en-US" sz="2000" i="1" dirty="0">
                        <a:latin typeface="Cambria Math"/>
                      </a:rPr>
                      <m:t>백분위수를</m:t>
                    </m:r>
                    <m:r>
                      <a:rPr lang="ko-KR" altLang="en-US" sz="2000" i="1" dirty="0">
                        <a:latin typeface="Cambria Math"/>
                      </a:rPr>
                      <m:t> </m:t>
                    </m:r>
                    <m:r>
                      <a:rPr lang="en-US" altLang="ko-KR" sz="2000" i="1" dirty="0" err="1">
                        <a:latin typeface="Cambria Math"/>
                      </a:rPr>
                      <m:t>𝑧</m:t>
                    </m:r>
                    <m:r>
                      <a:rPr lang="en-US" altLang="ko-KR" sz="2000" i="1" baseline="-25000" dirty="0" err="1">
                        <a:latin typeface="Cambria Math"/>
                      </a:rPr>
                      <m:t>𝑎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로 나타낸다</a:t>
                </a:r>
                <a:r>
                  <a:rPr lang="en-US" altLang="ko-KR" sz="2000" dirty="0">
                    <a:latin typeface="Book Antiqua" pitchFamily="18" charset="0"/>
                  </a:rPr>
                  <a:t>.</a:t>
                </a:r>
                <a:endParaRPr lang="ko-KR" altLang="en-US" sz="20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594" t="-10606" b="-1121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730" y="1714500"/>
            <a:ext cx="426254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258070" y="5007932"/>
            <a:ext cx="4587230" cy="12573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18814"/>
              </p:ext>
            </p:extLst>
          </p:nvPr>
        </p:nvGraphicFramePr>
        <p:xfrm>
          <a:off x="3398838" y="5248275"/>
          <a:ext cx="2422525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47" name="Equation" r:id="rId6" imgW="1625600" imgH="533400" progId="Equation.DSMT4">
                  <p:embed/>
                </p:oleObj>
              </mc:Choice>
              <mc:Fallback>
                <p:oleObj name="Equation" r:id="rId6" imgW="1625600" imgH="5334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8838" y="5248275"/>
                        <a:ext cx="2422525" cy="77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33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표준정규분포의 백분위수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𝑃</m:t>
                    </m:r>
                    <m:r>
                      <a:rPr lang="en-US" altLang="ko-KR" sz="2000" i="1" dirty="0" smtClean="0">
                        <a:latin typeface="Cambria Math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</a:rPr>
                      <m:t>𝑍</m:t>
                    </m:r>
                    <m:r>
                      <a:rPr lang="en-US" altLang="ko-KR" sz="2000" i="1" dirty="0" smtClean="0">
                        <a:latin typeface="Cambria Math"/>
                      </a:rPr>
                      <m:t>≤0)=0.5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이므로 다음을 얻는다</a:t>
                </a:r>
                <a:r>
                  <a:rPr lang="en-US" altLang="ko-KR" sz="2000" dirty="0">
                    <a:latin typeface="Book Antiqua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594" t="-10606" b="-27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/>
          <p:cNvSpPr/>
          <p:nvPr/>
        </p:nvSpPr>
        <p:spPr>
          <a:xfrm>
            <a:off x="2258070" y="4521200"/>
            <a:ext cx="4587230" cy="174403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82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83" y="1460499"/>
            <a:ext cx="8154692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680111"/>
              </p:ext>
            </p:extLst>
          </p:nvPr>
        </p:nvGraphicFramePr>
        <p:xfrm>
          <a:off x="3078163" y="4806950"/>
          <a:ext cx="3065462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71" name="Equation" r:id="rId6" imgW="2057400" imgH="825500" progId="Equation.DSMT4">
                  <p:embed/>
                </p:oleObj>
              </mc:Choice>
              <mc:Fallback>
                <p:oleObj name="Equation" r:id="rId6" imgW="2057400" imgH="8255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8163" y="4806950"/>
                        <a:ext cx="3065462" cy="119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2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표준정규분포의 백분위수</a:t>
            </a:r>
          </a:p>
        </p:txBody>
      </p:sp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209069" y="836712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 smtClean="0">
                <a:latin typeface="Book Antiqua" pitchFamily="18" charset="0"/>
              </a:rPr>
              <a:t>함수</a:t>
            </a:r>
            <a:r>
              <a:rPr lang="en-US" altLang="ko-KR" sz="2000" i="1" dirty="0">
                <a:latin typeface="Symbol" pitchFamily="18" charset="2"/>
              </a:rPr>
              <a:t>f</a:t>
            </a:r>
            <a:r>
              <a:rPr lang="en-US" altLang="ko-KR" sz="2000" i="1" dirty="0">
                <a:latin typeface="Book Antiqua" pitchFamily="18" charset="0"/>
              </a:rPr>
              <a:t>(z)</a:t>
            </a:r>
            <a:r>
              <a:rPr lang="ko-KR" altLang="en-US" sz="2000" dirty="0" smtClean="0">
                <a:latin typeface="Book Antiqua" pitchFamily="18" charset="0"/>
              </a:rPr>
              <a:t>의 </a:t>
            </a:r>
            <a:r>
              <a:rPr lang="ko-KR" altLang="en-US" sz="2000" dirty="0">
                <a:latin typeface="Book Antiqua" pitchFamily="18" charset="0"/>
              </a:rPr>
              <a:t>대칭성으로부터 다음을 얻는다</a:t>
            </a:r>
            <a:r>
              <a:rPr lang="en-US" altLang="ko-KR" sz="2000" dirty="0">
                <a:latin typeface="Book Antiqua" pitchFamily="18" charset="0"/>
              </a:rPr>
              <a:t>.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258070" y="4838700"/>
            <a:ext cx="4587230" cy="142653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467988"/>
              </p:ext>
            </p:extLst>
          </p:nvPr>
        </p:nvGraphicFramePr>
        <p:xfrm>
          <a:off x="2620963" y="5181600"/>
          <a:ext cx="3879850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95" name="Equation" r:id="rId4" imgW="2603500" imgH="508000" progId="Equation.DSMT4">
                  <p:embed/>
                </p:oleObj>
              </mc:Choice>
              <mc:Fallback>
                <p:oleObj name="Equation" r:id="rId4" imgW="2603500" imgH="5080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963" y="5181600"/>
                        <a:ext cx="3879850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_x126589920" descr="EMB000014d4aee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786050" y="1871646"/>
            <a:ext cx="3571900" cy="23592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3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299" y="2748028"/>
            <a:ext cx="3488625" cy="2598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표준정규분포의 백분위수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4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오른쪽 꼬리확률이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𝑎</m:t>
                    </m:r>
                    <m:r>
                      <a:rPr lang="en-US" altLang="ko-KR" sz="2000" i="1" dirty="0" smtClean="0">
                        <a:latin typeface="Cambria Math"/>
                      </a:rPr>
                      <m:t>=0.05, 0.025, 0.005</m:t>
                    </m:r>
                    <m:r>
                      <a:rPr lang="ko-KR" altLang="en-US" sz="2000" i="1" dirty="0">
                        <a:latin typeface="Cambria Math"/>
                      </a:rPr>
                      <m:t>인</m:t>
                    </m:r>
                    <m:r>
                      <a:rPr lang="en-US" altLang="ko-KR" sz="2000" i="1" dirty="0">
                        <a:latin typeface="Cambria Math"/>
                      </a:rPr>
                      <m:t> </m:t>
                    </m:r>
                    <m:r>
                      <a:rPr lang="ko-KR" altLang="en-US" sz="2000" i="1" dirty="0">
                        <a:latin typeface="Cambria Math"/>
                      </a:rPr>
                      <m:t>백분위수</m:t>
                    </m:r>
                    <m:r>
                      <a:rPr lang="ko-KR" altLang="en-US" sz="2000" i="1" dirty="0">
                        <a:latin typeface="Cambria Math"/>
                      </a:rPr>
                      <m:t> </m:t>
                    </m:r>
                    <m:r>
                      <a:rPr lang="en-US" altLang="ko-KR" sz="2000" i="1" dirty="0" err="1">
                        <a:latin typeface="Cambria Math"/>
                      </a:rPr>
                      <m:t>𝑧</m:t>
                    </m:r>
                    <m:r>
                      <a:rPr lang="en-US" altLang="ko-KR" sz="2000" i="1" baseline="-25000" dirty="0" err="1">
                        <a:latin typeface="Cambria Math"/>
                      </a:rPr>
                      <m:t>𝑎</m:t>
                    </m:r>
                  </m:oMath>
                </a14:m>
                <a:endParaRPr lang="en-US" altLang="ko-KR" sz="20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blipFill rotWithShape="1">
                <a:blip r:embed="rId5"/>
                <a:stretch>
                  <a:fillRect l="-594" t="-9091" b="-2424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917177"/>
              </p:ext>
            </p:extLst>
          </p:nvPr>
        </p:nvGraphicFramePr>
        <p:xfrm>
          <a:off x="1491779" y="1580481"/>
          <a:ext cx="605790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64" name="Equation" r:id="rId6" imgW="4064000" imgH="215900" progId="Equation.DSMT4">
                  <p:embed/>
                </p:oleObj>
              </mc:Choice>
              <mc:Fallback>
                <p:oleObj name="Equation" r:id="rId6" imgW="4064000" imgH="2159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1779" y="1580481"/>
                        <a:ext cx="605790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직사각형 8"/>
          <p:cNvSpPr/>
          <p:nvPr/>
        </p:nvSpPr>
        <p:spPr>
          <a:xfrm>
            <a:off x="1187624" y="1340768"/>
            <a:ext cx="6593830" cy="78740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내용 개체 틀 1"/>
              <p:cNvSpPr txBox="1">
                <a:spLocks/>
              </p:cNvSpPr>
              <p:nvPr/>
            </p:nvSpPr>
            <p:spPr bwMode="auto">
              <a:xfrm>
                <a:off x="209069" y="3071912"/>
                <a:ext cx="572183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4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양쪽 꼬리확률이 </a:t>
                </a:r>
                <a14:m>
                  <m:oMath xmlns:m="http://schemas.openxmlformats.org/officeDocument/2006/math">
                    <m:r>
                      <a:rPr lang="ko-KR" altLang="en-US" sz="2000" i="1" dirty="0" smtClean="0">
                        <a:latin typeface="Cambria Math"/>
                      </a:rPr>
                      <m:t>각각</m:t>
                    </m:r>
                    <m:r>
                      <a:rPr lang="ko-KR" altLang="en-US" sz="2000" i="1" dirty="0" smtClean="0">
                        <a:latin typeface="Cambria Math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</a:rPr>
                      <m:t>𝑎</m:t>
                    </m:r>
                    <m:r>
                      <a:rPr lang="en-US" altLang="ko-KR" sz="2000" i="1" dirty="0">
                        <a:latin typeface="Cambria Math"/>
                      </a:rPr>
                      <m:t>/2 = 0.05, 0.025, 0.005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인</a:t>
                </a:r>
                <a:r>
                  <a:rPr lang="en-US" altLang="ko-KR" sz="2000" dirty="0">
                    <a:latin typeface="Book Antiqua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𝑎</m:t>
                    </m:r>
                    <m:r>
                      <a:rPr lang="ko-KR" altLang="en-US" sz="2000" i="1" dirty="0">
                        <a:latin typeface="Cambria Math"/>
                      </a:rPr>
                      <m:t>에</m:t>
                    </m:r>
                    <m:r>
                      <a:rPr lang="ko-KR" altLang="en-US" sz="2000" i="1" dirty="0">
                        <a:latin typeface="Cambria Math"/>
                      </a:rPr>
                      <m:t> </m:t>
                    </m:r>
                    <m:r>
                      <a:rPr lang="ko-KR" altLang="en-US" sz="2000" i="1" dirty="0">
                        <a:latin typeface="Cambria Math"/>
                      </a:rPr>
                      <m:t>대한</m:t>
                    </m:r>
                    <m:r>
                      <a:rPr lang="ko-KR" altLang="en-US" sz="2000" i="1" dirty="0">
                        <a:latin typeface="Cambria Math"/>
                      </a:rPr>
                      <m:t> </m:t>
                    </m:r>
                    <m:r>
                      <a:rPr lang="ko-KR" altLang="en-US" sz="2000" i="1" dirty="0">
                        <a:latin typeface="Cambria Math"/>
                      </a:rPr>
                      <m:t>중심확률</m:t>
                    </m:r>
                    <m:r>
                      <a:rPr lang="ko-KR" altLang="en-US" sz="2000" i="1" dirty="0">
                        <a:latin typeface="Cambria Math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</a:rPr>
                      <m:t>𝑃</m:t>
                    </m:r>
                    <m:r>
                      <a:rPr lang="en-US" altLang="ko-KR" sz="2000" i="1" dirty="0">
                        <a:latin typeface="Cambria Math"/>
                      </a:rPr>
                      <m:t>(|</m:t>
                    </m:r>
                    <m:r>
                      <a:rPr lang="en-US" altLang="ko-KR" sz="2000" i="1" dirty="0">
                        <a:latin typeface="Cambria Math"/>
                      </a:rPr>
                      <m:t>𝑍</m:t>
                    </m:r>
                    <m:r>
                      <a:rPr lang="en-US" altLang="ko-KR" sz="2000" i="1" dirty="0">
                        <a:latin typeface="Cambria Math"/>
                      </a:rPr>
                      <m:t>| ≤ </m:t>
                    </m:r>
                    <m:r>
                      <a:rPr lang="en-US" altLang="ko-KR" sz="2000" i="1" dirty="0" err="1">
                        <a:latin typeface="Cambria Math"/>
                      </a:rPr>
                      <m:t>𝑧</m:t>
                    </m:r>
                    <m:r>
                      <a:rPr lang="en-US" altLang="ko-KR" sz="2000" i="1" baseline="-25000" dirty="0" err="1">
                        <a:latin typeface="Cambria Math"/>
                      </a:rPr>
                      <m:t>𝑎</m:t>
                    </m:r>
                    <m:r>
                      <a:rPr lang="en-US" altLang="ko-KR" sz="2000" i="1" baseline="-25000" dirty="0">
                        <a:latin typeface="Cambria Math"/>
                      </a:rPr>
                      <m:t>/2</m:t>
                    </m:r>
                    <m:r>
                      <a:rPr lang="en-US" altLang="ko-KR" sz="2000" i="1" dirty="0">
                        <a:latin typeface="Cambria Math"/>
                      </a:rPr>
                      <m:t>)</m:t>
                    </m:r>
                  </m:oMath>
                </a14:m>
                <a:endParaRPr lang="en-US" altLang="ko-KR" sz="2000" i="1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0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069" y="3071912"/>
                <a:ext cx="5721831" cy="403572"/>
              </a:xfrm>
              <a:prstGeom prst="rect">
                <a:avLst/>
              </a:prstGeom>
              <a:blipFill rotWithShape="1">
                <a:blip r:embed="rId8"/>
                <a:stretch>
                  <a:fillRect l="-852" t="-10606" b="-1818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/>
          <p:cNvGrpSpPr/>
          <p:nvPr/>
        </p:nvGrpSpPr>
        <p:grpSpPr>
          <a:xfrm>
            <a:off x="1187624" y="5536580"/>
            <a:ext cx="6593830" cy="787400"/>
            <a:chOff x="565324" y="5066680"/>
            <a:chExt cx="6593830" cy="787400"/>
          </a:xfrm>
        </p:grpSpPr>
        <p:graphicFrame>
          <p:nvGraphicFramePr>
            <p:cNvPr id="5" name="개체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1883720"/>
                </p:ext>
              </p:extLst>
            </p:nvPr>
          </p:nvGraphicFramePr>
          <p:xfrm>
            <a:off x="767408" y="5294313"/>
            <a:ext cx="6189662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65" name="Equation" r:id="rId9" imgW="4152900" imgH="215900" progId="Equation.DSMT4">
                    <p:embed/>
                  </p:oleObj>
                </mc:Choice>
                <mc:Fallback>
                  <p:oleObj name="Equation" r:id="rId9" imgW="4152900" imgH="2159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7408" y="5294313"/>
                          <a:ext cx="6189662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직사각형 12"/>
            <p:cNvSpPr/>
            <p:nvPr/>
          </p:nvSpPr>
          <p:spPr>
            <a:xfrm>
              <a:off x="565324" y="5066680"/>
              <a:ext cx="6593830" cy="787400"/>
            </a:xfrm>
            <a:prstGeom prst="rect">
              <a:avLst/>
            </a:prstGeom>
            <a:noFill/>
            <a:ln>
              <a:solidFill>
                <a:srgbClr val="00A0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039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표준정규분포의 백분위수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atinLnBrk="0"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일반적으로</a:t>
                </a:r>
                <a:r>
                  <a:rPr lang="en-US" altLang="ko-KR" sz="2000" dirty="0">
                    <a:latin typeface="Book Antiqua" pitchFamily="18" charset="0"/>
                  </a:rPr>
                  <a:t> </a:t>
                </a:r>
                <a:r>
                  <a:rPr lang="ko-KR" altLang="en-US" sz="2000" dirty="0">
                    <a:latin typeface="Book Antiqua" pitchFamily="18" charset="0"/>
                  </a:rPr>
                  <a:t>양쪽 꼬리확률이 각각 </a:t>
                </a:r>
                <a14:m>
                  <m:oMath xmlns:m="http://schemas.openxmlformats.org/officeDocument/2006/math">
                    <m:r>
                      <a:rPr lang="en-US" altLang="ko-KR" sz="2400" i="1" dirty="0" smtClean="0">
                        <a:latin typeface="Cambria Math"/>
                      </a:rPr>
                      <m:t>𝑎</m:t>
                    </m:r>
                    <m:r>
                      <a:rPr lang="en-US" altLang="ko-KR" sz="2400" i="1" dirty="0" smtClean="0">
                        <a:latin typeface="Cambria Math"/>
                      </a:rPr>
                      <m:t>/2</m:t>
                    </m:r>
                    <m:r>
                      <a:rPr lang="ko-KR" altLang="en-US" sz="2400" i="1" dirty="0">
                        <a:latin typeface="Cambria Math"/>
                      </a:rPr>
                      <m:t>인</m:t>
                    </m:r>
                    <m:r>
                      <a:rPr lang="ko-KR" altLang="en-US" sz="2400" i="1" dirty="0">
                        <a:latin typeface="Cambria Math"/>
                      </a:rPr>
                      <m:t> </m:t>
                    </m:r>
                    <m:r>
                      <a:rPr lang="ko-KR" altLang="en-US" sz="2400" i="1" dirty="0">
                        <a:latin typeface="Cambria Math"/>
                      </a:rPr>
                      <m:t>두</m:t>
                    </m:r>
                    <m:r>
                      <a:rPr lang="ko-KR" altLang="en-US" sz="2400" i="1" dirty="0">
                        <a:latin typeface="Cambria Math"/>
                      </a:rPr>
                      <m:t> </m:t>
                    </m:r>
                    <m:r>
                      <a:rPr lang="ko-KR" altLang="en-US" sz="2400" i="1" dirty="0">
                        <a:latin typeface="Cambria Math"/>
                      </a:rPr>
                      <m:t>백분위수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z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Symbol" pitchFamily="18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/2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,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z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Symbol" pitchFamily="18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/2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에 대해 다음이 성립한다</a:t>
                </a:r>
                <a:r>
                  <a:rPr lang="en-US" altLang="ko-KR" sz="2000" dirty="0">
                    <a:latin typeface="Book Antiqua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594" b="-1212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_x126588560" descr="EMB000014d4aef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42540" y="1965942"/>
            <a:ext cx="3929090" cy="2460010"/>
          </a:xfrm>
          <a:prstGeom prst="rect">
            <a:avLst/>
          </a:prstGeom>
          <a:noFill/>
        </p:spPr>
      </p:pic>
      <p:sp>
        <p:nvSpPr>
          <p:cNvPr id="17" name="직사각형 16"/>
          <p:cNvSpPr/>
          <p:nvPr/>
        </p:nvSpPr>
        <p:spPr>
          <a:xfrm>
            <a:off x="2514624" y="4749800"/>
            <a:ext cx="3984922" cy="1040160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0235852"/>
              </p:ext>
            </p:extLst>
          </p:nvPr>
        </p:nvGraphicFramePr>
        <p:xfrm>
          <a:off x="3532360" y="5084763"/>
          <a:ext cx="1949450" cy="35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42" name="Equation" r:id="rId6" imgW="1308100" imgH="241300" progId="Equation.DSMT4">
                  <p:embed/>
                </p:oleObj>
              </mc:Choice>
              <mc:Fallback>
                <p:oleObj name="Equation" r:id="rId6" imgW="1308100" imgH="2413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2360" y="5084763"/>
                        <a:ext cx="1949450" cy="352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611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확률계산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2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600"/>
                  </a:spcAft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표준정규분포에 대한 확률계산은 </a:t>
                </a:r>
                <a:r>
                  <a:rPr lang="en-US" altLang="ko-KR" sz="2000" dirty="0">
                    <a:latin typeface="Book Antiqua" pitchFamily="18" charset="0"/>
                  </a:rPr>
                  <a:t>&lt;</a:t>
                </a:r>
                <a:r>
                  <a:rPr lang="ko-KR" altLang="en-US" sz="2000" dirty="0">
                    <a:latin typeface="Book Antiqua" pitchFamily="18" charset="0"/>
                  </a:rPr>
                  <a:t>부록 </a:t>
                </a:r>
                <a:r>
                  <a:rPr lang="en-US" altLang="ko-KR" sz="2000" dirty="0">
                    <a:latin typeface="Book Antiqua" pitchFamily="18" charset="0"/>
                  </a:rPr>
                  <a:t>A3&gt;</a:t>
                </a:r>
                <a:r>
                  <a:rPr lang="ko-KR" altLang="en-US" sz="2000" dirty="0">
                    <a:latin typeface="Book Antiqua" pitchFamily="18" charset="0"/>
                  </a:rPr>
                  <a:t>에 제시한 표준정규분포표를 이용한다</a:t>
                </a:r>
                <a:r>
                  <a:rPr lang="en-US" altLang="ko-KR" sz="2000" dirty="0">
                    <a:latin typeface="Book Antiqua" pitchFamily="18" charset="0"/>
                  </a:rPr>
                  <a:t>. </a:t>
                </a:r>
              </a:p>
              <a:p>
                <a:pPr>
                  <a:buFont typeface="Wingdings" panose="05000000000000000000" pitchFamily="2" charset="2"/>
                  <a:buChar char="v"/>
                </a:pPr>
                <a:r>
                  <a:rPr lang="ko-KR" altLang="en-US" sz="2000" dirty="0">
                    <a:latin typeface="Book Antiqua" pitchFamily="18" charset="0"/>
                  </a:rPr>
                  <a:t>예를 들어</a:t>
                </a:r>
                <a:r>
                  <a:rPr lang="en-US" altLang="ko-KR" sz="2000" dirty="0">
                    <a:latin typeface="Book Antiqua" pitchFamily="18" charset="0"/>
                  </a:rPr>
                  <a:t>, </a:t>
                </a:r>
                <a:r>
                  <a:rPr lang="en-US" altLang="ko-KR" sz="2000" i="1" dirty="0">
                    <a:latin typeface="Book Antiqua" pitchFamily="18" charset="0"/>
                  </a:rPr>
                  <a:t>P(Z ≤ 1.15)</a:t>
                </a:r>
                <a:r>
                  <a:rPr lang="ko-KR" altLang="en-US" sz="2000" dirty="0">
                    <a:latin typeface="Book Antiqua" pitchFamily="18" charset="0"/>
                  </a:rPr>
                  <a:t>를 구한다면</a:t>
                </a:r>
                <a:r>
                  <a:rPr lang="en-US" altLang="ko-KR" sz="2000" dirty="0">
                    <a:latin typeface="Book Antiqua" pitchFamily="18" charset="0"/>
                  </a:rPr>
                  <a:t>, [</a:t>
                </a:r>
                <a:r>
                  <a:rPr lang="ko-KR" altLang="en-US" sz="2000" dirty="0">
                    <a:latin typeface="Book Antiqua" pitchFamily="18" charset="0"/>
                  </a:rPr>
                  <a:t>그림</a:t>
                </a:r>
                <a:r>
                  <a:rPr lang="en-US" altLang="ko-KR" sz="2000" dirty="0">
                    <a:latin typeface="Book Antiqua" pitchFamily="18" charset="0"/>
                  </a:rPr>
                  <a:t>]</a:t>
                </a:r>
                <a:r>
                  <a:rPr lang="ko-KR" altLang="en-US" sz="2000" dirty="0">
                    <a:latin typeface="Book Antiqua" pitchFamily="18" charset="0"/>
                  </a:rPr>
                  <a:t>의 표준정규분포표를 이용하여 다음 순서에 따른다</a:t>
                </a:r>
                <a:r>
                  <a:rPr lang="en-US" altLang="ko-KR" sz="2000" dirty="0">
                    <a:latin typeface="Book Antiqua" pitchFamily="18" charset="0"/>
                  </a:rPr>
                  <a:t>.</a:t>
                </a:r>
              </a:p>
              <a:p>
                <a:pPr marL="723900" indent="-279400">
                  <a:buFont typeface="+mj-ea"/>
                  <a:buAutoNum type="circleNumDbPlain"/>
                </a:pPr>
                <a:r>
                  <a:rPr lang="en-US" altLang="ko-KR" sz="1600" dirty="0" smtClean="0">
                    <a:latin typeface="Book Antiqua" pitchFamily="18" charset="0"/>
                  </a:rPr>
                  <a:t> z</a:t>
                </a:r>
                <a:r>
                  <a:rPr lang="ko-KR" altLang="en-US" sz="1600" dirty="0">
                    <a:latin typeface="Book Antiqua" pitchFamily="18" charset="0"/>
                  </a:rPr>
                  <a:t>열에서 소수점 첫 째 자리까지 나타낸 숫자 </a:t>
                </a:r>
                <a:r>
                  <a:rPr lang="en-US" altLang="ko-KR" sz="1600" dirty="0">
                    <a:latin typeface="Book Antiqua" pitchFamily="18" charset="0"/>
                  </a:rPr>
                  <a:t>1.1</a:t>
                </a:r>
                <a:r>
                  <a:rPr lang="ko-KR" altLang="en-US" sz="1600" dirty="0">
                    <a:latin typeface="Book Antiqua" pitchFamily="18" charset="0"/>
                  </a:rPr>
                  <a:t>을 선택한다</a:t>
                </a:r>
                <a:r>
                  <a:rPr lang="en-US" altLang="ko-KR" sz="1600" dirty="0">
                    <a:latin typeface="Book Antiqua" pitchFamily="18" charset="0"/>
                  </a:rPr>
                  <a:t>.</a:t>
                </a:r>
              </a:p>
              <a:p>
                <a:pPr marL="723900" indent="-279400">
                  <a:buFont typeface="+mj-ea"/>
                  <a:buAutoNum type="circleNumDbPlain"/>
                </a:pPr>
                <a:r>
                  <a:rPr lang="en-US" altLang="ko-KR" sz="1600" dirty="0" smtClean="0">
                    <a:latin typeface="Book Antiqua" pitchFamily="18" charset="0"/>
                  </a:rPr>
                  <a:t> z</a:t>
                </a:r>
                <a:r>
                  <a:rPr lang="ko-KR" altLang="en-US" sz="1600" dirty="0">
                    <a:latin typeface="Book Antiqua" pitchFamily="18" charset="0"/>
                  </a:rPr>
                  <a:t>행에서 소수점 둘 째 자리를 나타내는 숫자 </a:t>
                </a:r>
                <a:r>
                  <a:rPr lang="en-US" altLang="ko-KR" sz="1600" dirty="0">
                    <a:latin typeface="Book Antiqua" pitchFamily="18" charset="0"/>
                  </a:rPr>
                  <a:t>.05</a:t>
                </a:r>
                <a:r>
                  <a:rPr lang="ko-KR" altLang="en-US" sz="1600" dirty="0">
                    <a:latin typeface="Book Antiqua" pitchFamily="18" charset="0"/>
                  </a:rPr>
                  <a:t>를 선택한다</a:t>
                </a:r>
                <a:r>
                  <a:rPr lang="en-US" altLang="ko-KR" sz="1600" dirty="0">
                    <a:latin typeface="Book Antiqua" pitchFamily="18" charset="0"/>
                  </a:rPr>
                  <a:t>.</a:t>
                </a:r>
              </a:p>
              <a:p>
                <a:pPr marL="723900" indent="-279400">
                  <a:buFont typeface="+mj-ea"/>
                  <a:buAutoNum type="circleNumDbPlain"/>
                </a:pPr>
                <a:r>
                  <a:rPr lang="en-US" altLang="ko-KR" sz="1600" dirty="0" smtClean="0">
                    <a:latin typeface="Book Antiqua" pitchFamily="18" charset="0"/>
                  </a:rPr>
                  <a:t> z</a:t>
                </a:r>
                <a:r>
                  <a:rPr lang="ko-KR" altLang="en-US" sz="1600" dirty="0">
                    <a:latin typeface="Book Antiqua" pitchFamily="18" charset="0"/>
                  </a:rPr>
                  <a:t>열이 </a:t>
                </a:r>
                <a:r>
                  <a:rPr lang="en-US" altLang="ko-KR" sz="1600" dirty="0">
                    <a:latin typeface="Book Antiqua" pitchFamily="18" charset="0"/>
                  </a:rPr>
                  <a:t>1.1</a:t>
                </a:r>
                <a:r>
                  <a:rPr lang="ko-KR" altLang="en-US" sz="1600" dirty="0">
                    <a:latin typeface="Book Antiqua" pitchFamily="18" charset="0"/>
                  </a:rPr>
                  <a:t>인 행과 </a:t>
                </a:r>
                <a:r>
                  <a:rPr lang="en-US" altLang="ko-KR" sz="1600" dirty="0">
                    <a:latin typeface="Book Antiqua" pitchFamily="18" charset="0"/>
                  </a:rPr>
                  <a:t>z</a:t>
                </a:r>
                <a:r>
                  <a:rPr lang="ko-KR" altLang="en-US" sz="1600" dirty="0">
                    <a:latin typeface="Book Antiqua" pitchFamily="18" charset="0"/>
                  </a:rPr>
                  <a:t>행이 </a:t>
                </a:r>
                <a:r>
                  <a:rPr lang="en-US" altLang="ko-KR" sz="1600" dirty="0">
                    <a:latin typeface="Book Antiqua" pitchFamily="18" charset="0"/>
                  </a:rPr>
                  <a:t>.05</a:t>
                </a:r>
                <a:r>
                  <a:rPr lang="ko-KR" altLang="en-US" sz="1600" dirty="0">
                    <a:latin typeface="Book Antiqua" pitchFamily="18" charset="0"/>
                  </a:rPr>
                  <a:t>인 열이 만나는 위치의 수 </a:t>
                </a:r>
                <a:r>
                  <a:rPr lang="en-US" altLang="ko-KR" sz="1600" dirty="0">
                    <a:latin typeface="Book Antiqua" pitchFamily="18" charset="0"/>
                  </a:rPr>
                  <a:t>.8749</a:t>
                </a:r>
                <a:r>
                  <a:rPr lang="ko-KR" altLang="en-US" sz="1600" dirty="0">
                    <a:latin typeface="Book Antiqua" pitchFamily="18" charset="0"/>
                  </a:rPr>
                  <a:t>를 선택한다</a:t>
                </a:r>
                <a:r>
                  <a:rPr lang="en-US" altLang="ko-KR" sz="1600" dirty="0">
                    <a:latin typeface="Book Antiqua" pitchFamily="18" charset="0"/>
                  </a:rPr>
                  <a:t>.</a:t>
                </a:r>
              </a:p>
              <a:p>
                <a:pPr marL="723900" indent="-279400">
                  <a:buFont typeface="+mj-ea"/>
                  <a:buAutoNum type="circleNumDbPlain"/>
                </a:pPr>
                <a:r>
                  <a:rPr lang="en-US" altLang="ko-KR" sz="160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dirty="0" smtClean="0">
                        <a:latin typeface="Cambria Math"/>
                      </a:rPr>
                      <m:t>𝐹</m:t>
                    </m:r>
                    <m:r>
                      <a:rPr lang="en-US" altLang="ko-KR" sz="1600" i="1" dirty="0" smtClean="0">
                        <a:latin typeface="Cambria Math"/>
                      </a:rPr>
                      <m:t>(1.15) = </m:t>
                    </m:r>
                    <m:r>
                      <a:rPr lang="en-US" altLang="ko-KR" sz="1600" i="1" dirty="0">
                        <a:latin typeface="Cambria Math"/>
                      </a:rPr>
                      <m:t>𝑃</m:t>
                    </m:r>
                    <m:r>
                      <a:rPr lang="en-US" altLang="ko-KR" sz="1600" i="1" dirty="0">
                        <a:latin typeface="Cambria Math"/>
                      </a:rPr>
                      <m:t>(</m:t>
                    </m:r>
                    <m:r>
                      <a:rPr lang="en-US" altLang="ko-KR" sz="1600" i="1" dirty="0">
                        <a:latin typeface="Cambria Math"/>
                      </a:rPr>
                      <m:t>𝑍</m:t>
                    </m:r>
                    <m:r>
                      <a:rPr lang="en-US" altLang="ko-KR" sz="1600" i="1" dirty="0">
                        <a:latin typeface="Cambria Math"/>
                      </a:rPr>
                      <m:t> ≤ 1.15)  </m:t>
                    </m:r>
                  </m:oMath>
                </a14:m>
                <a:r>
                  <a:rPr lang="en-US" altLang="ko-KR" sz="1600" i="1" dirty="0">
                    <a:latin typeface="Book Antiqua" pitchFamily="18" charset="0"/>
                  </a:rPr>
                  <a:t>=  0</a:t>
                </a:r>
                <a:r>
                  <a:rPr lang="en-US" altLang="ko-KR" sz="1600" dirty="0">
                    <a:latin typeface="Book Antiqua" pitchFamily="18" charset="0"/>
                  </a:rPr>
                  <a:t> .8749</a:t>
                </a:r>
                <a:r>
                  <a:rPr lang="ko-KR" altLang="en-US" sz="1600" dirty="0">
                    <a:latin typeface="Book Antiqua" pitchFamily="18" charset="0"/>
                  </a:rPr>
                  <a:t>이다</a:t>
                </a:r>
                <a:r>
                  <a:rPr lang="en-US" altLang="ko-KR" sz="1600" dirty="0">
                    <a:latin typeface="Book Antiqua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blipFill rotWithShape="1">
                <a:blip r:embed="rId3"/>
                <a:stretch>
                  <a:fillRect l="-594" t="-10606" r="-74" b="-5727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573016"/>
            <a:ext cx="6348388" cy="281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16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확률계산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3054" y="876776"/>
                <a:ext cx="8215370" cy="3981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표준정규확률변수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𝑍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에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대하여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𝑍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는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분포함수를 이용하여 다음과 같이 구할 수 있다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≤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≤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) –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Book Antiqua" pitchFamily="18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marL="317500" indent="-12700">
                  <a:lnSpc>
                    <a:spcPct val="12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예를 들어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(0.62≤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𝑍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≤1.37)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을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 구한다면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표준정규분포표를 이용하여 다음을 구한다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marL="317500" indent="-12700" algn="ctr">
                  <a:lnSpc>
                    <a:spcPct val="120000"/>
                  </a:lnSpc>
                </a:pPr>
                <a:endParaRPr lang="en-US" altLang="ko-KR" i="1" dirty="0" smtClean="0">
                  <a:latin typeface="+mn-ea"/>
                  <a:ea typeface="+mn-ea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(1.37) = 0.9147,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(0.62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Book Antiqua" pitchFamily="18" charset="0"/>
                        </a:rPr>
                        <m:t>) = 0.7324</m:t>
                      </m:r>
                    </m:oMath>
                  </m:oMathPara>
                </a14:m>
                <a:endParaRPr lang="en-US" altLang="ko-KR" dirty="0">
                  <a:latin typeface="Book Antiqua" pitchFamily="18" charset="0"/>
                </a:endParaRPr>
              </a:p>
              <a:p>
                <a:pPr marL="317500" indent="-12700">
                  <a:lnSpc>
                    <a:spcPct val="120000"/>
                  </a:lnSpc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marL="317500" indent="-12700">
                  <a:lnSpc>
                    <a:spcPct val="12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그러면 </a:t>
                </a:r>
                <a:r>
                  <a:rPr lang="en-US" altLang="ko-KR" i="1" dirty="0" smtClean="0">
                    <a:latin typeface="Book Antiqua" pitchFamily="18" charset="0"/>
                  </a:rPr>
                  <a:t>P(0.62 </a:t>
                </a:r>
                <a:r>
                  <a:rPr lang="en-US" altLang="ko-KR" i="1" dirty="0">
                    <a:latin typeface="Book Antiqua" pitchFamily="18" charset="0"/>
                  </a:rPr>
                  <a:t>≤ Z ≤ 1.37) = </a:t>
                </a:r>
                <a:r>
                  <a:rPr lang="en-US" altLang="ko-KR" i="1" dirty="0">
                    <a:latin typeface="Symbol" pitchFamily="18" charset="2"/>
                  </a:rPr>
                  <a:t>F</a:t>
                </a:r>
                <a:r>
                  <a:rPr lang="en-US" altLang="ko-KR" i="1" dirty="0">
                    <a:latin typeface="Book Antiqua" pitchFamily="18" charset="0"/>
                  </a:rPr>
                  <a:t>(1.37) - </a:t>
                </a:r>
                <a:r>
                  <a:rPr lang="en-US" altLang="ko-KR" i="1" dirty="0">
                    <a:latin typeface="Symbol" pitchFamily="18" charset="2"/>
                  </a:rPr>
                  <a:t>F</a:t>
                </a:r>
                <a:r>
                  <a:rPr lang="en-US" altLang="ko-KR" i="1" dirty="0">
                    <a:latin typeface="Book Antiqua" pitchFamily="18" charset="0"/>
                  </a:rPr>
                  <a:t>(0.62) =</a:t>
                </a:r>
                <a:r>
                  <a:rPr lang="en-US" altLang="ko-KR" dirty="0">
                    <a:latin typeface="Book Antiqua" pitchFamily="18" charset="0"/>
                  </a:rPr>
                  <a:t> 0.9147 - 0.7324 = 0.1823</a:t>
                </a:r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r>
                  <a:rPr lang="en-US" altLang="ko-KR" i="1" dirty="0" smtClean="0">
                    <a:latin typeface="+mn-ea"/>
                    <a:ea typeface="+mn-ea"/>
                  </a:rPr>
                  <a:t> 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54" y="876776"/>
                <a:ext cx="8215370" cy="3981026"/>
              </a:xfrm>
              <a:prstGeom prst="rect">
                <a:avLst/>
              </a:prstGeom>
              <a:blipFill rotWithShape="1">
                <a:blip r:embed="rId2"/>
                <a:stretch>
                  <a:fillRect l="-445" t="-153" b="-10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3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확률계산</a:t>
            </a:r>
            <a:endParaRPr lang="ko-KR" altLang="en-US" dirty="0"/>
          </a:p>
        </p:txBody>
      </p:sp>
      <p:pic>
        <p:nvPicPr>
          <p:cNvPr id="313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722487"/>
            <a:ext cx="8743950" cy="2286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3568" y="3417498"/>
                <a:ext cx="7683500" cy="2603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5600" indent="-355600">
                  <a:lnSpc>
                    <a:spcPct val="120000"/>
                  </a:lnSpc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표준정규분포표에서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열의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1.7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과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행의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.04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이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만난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위치의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수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0.9591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선택한다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그러면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𝑍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1.74) = 0.9591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55600" indent="-355600">
                  <a:lnSpc>
                    <a:spcPct val="12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55600" indent="-355600">
                  <a:lnSpc>
                    <a:spcPct val="120000"/>
                  </a:lnSpc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 확률을 구하기 위해 먼저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𝑍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1.13)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먼저 구한다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표준정규분포표에서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z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열의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1.1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과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행의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.03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이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만난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위치의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수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0.8708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선택한다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그러면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𝑍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1.13) = 0.8708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 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55600" indent="-355600">
                  <a:lnSpc>
                    <a:spcPct val="12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55600" indent="-355600"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𝑃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𝑍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≥ 1.13) = 1 − 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𝑃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𝑍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≤ 1.13) = 1 − 0.8708 = 0.1292</m:t>
                      </m:r>
                    </m:oMath>
                  </m:oMathPara>
                </a14:m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17498"/>
                <a:ext cx="7683500" cy="2603790"/>
              </a:xfrm>
              <a:prstGeom prst="rect">
                <a:avLst/>
              </a:prstGeom>
              <a:blipFill rotWithShape="1">
                <a:blip r:embed="rId3"/>
                <a:stretch>
                  <a:fillRect l="-476" t="-234" r="-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95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확률계산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3568" y="3417498"/>
                <a:ext cx="7683500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5600" indent="-355600"/>
                <a:r>
                  <a:rPr lang="en-US" altLang="ko-KR" sz="1700" dirty="0" smtClean="0">
                    <a:latin typeface="Book Antiqua" pitchFamily="18" charset="0"/>
                  </a:rPr>
                  <a:t>(a)  </a:t>
                </a:r>
                <a14:m>
                  <m:oMath xmlns:m="http://schemas.openxmlformats.org/officeDocument/2006/math">
                    <m:r>
                      <a:rPr lang="en-US" altLang="ko-KR" sz="1700" i="1" dirty="0" smtClean="0">
                        <a:latin typeface="Cambria Math"/>
                      </a:rPr>
                      <m:t>𝑃</m:t>
                    </m:r>
                    <m:r>
                      <a:rPr lang="en-US" altLang="ko-KR" sz="1700" i="1" dirty="0" smtClean="0">
                        <a:latin typeface="Cambria Math"/>
                      </a:rPr>
                      <m:t>(</m:t>
                    </m:r>
                    <m:r>
                      <a:rPr lang="en-US" altLang="ko-KR" sz="1700" i="1" dirty="0" smtClean="0">
                        <a:latin typeface="Cambria Math"/>
                      </a:rPr>
                      <m:t>𝑍</m:t>
                    </m:r>
                    <m:r>
                      <a:rPr lang="en-US" altLang="ko-KR" sz="1700" i="1" dirty="0" smtClean="0">
                        <a:latin typeface="Cambria Math"/>
                      </a:rPr>
                      <m:t>≤−0.57)=</m:t>
                    </m:r>
                    <m:r>
                      <a:rPr lang="en-US" altLang="ko-KR" sz="1700" i="1" dirty="0" smtClean="0">
                        <a:latin typeface="Cambria Math"/>
                      </a:rPr>
                      <m:t>𝑃</m:t>
                    </m:r>
                    <m:r>
                      <a:rPr lang="en-US" altLang="ko-KR" sz="1700" i="1" dirty="0" smtClean="0">
                        <a:latin typeface="Cambria Math"/>
                      </a:rPr>
                      <m:t>(</m:t>
                    </m:r>
                    <m:r>
                      <a:rPr lang="en-US" altLang="ko-KR" sz="1700" i="1" dirty="0" smtClean="0">
                        <a:latin typeface="Cambria Math"/>
                      </a:rPr>
                      <m:t>𝑍</m:t>
                    </m:r>
                    <m:r>
                      <a:rPr lang="en-US" altLang="ko-KR" sz="1700" i="1" dirty="0" smtClean="0">
                        <a:latin typeface="Cambria Math"/>
                      </a:rPr>
                      <m:t>≥0.57)=1−</m:t>
                    </m:r>
                    <m:r>
                      <a:rPr lang="en-US" altLang="ko-KR" sz="1700" i="1" dirty="0" smtClean="0">
                        <a:latin typeface="Cambria Math"/>
                      </a:rPr>
                      <m:t>𝑃</m:t>
                    </m:r>
                    <m:r>
                      <a:rPr lang="en-US" altLang="ko-KR" sz="1700" i="1" dirty="0" smtClean="0">
                        <a:latin typeface="Cambria Math"/>
                      </a:rPr>
                      <m:t>(</m:t>
                    </m:r>
                    <m:r>
                      <a:rPr lang="en-US" altLang="ko-KR" sz="1700" i="1" dirty="0" smtClean="0">
                        <a:latin typeface="Cambria Math"/>
                      </a:rPr>
                      <m:t>𝑍</m:t>
                    </m:r>
                    <m:r>
                      <a:rPr lang="en-US" altLang="ko-KR" sz="1700" i="1" dirty="0" smtClean="0">
                        <a:latin typeface="Cambria Math"/>
                      </a:rPr>
                      <m:t> ≤ 0.57) =1− 0.7157 = 0.2843</m:t>
                    </m:r>
                  </m:oMath>
                </a14:m>
                <a:endParaRPr lang="en-US" altLang="ko-KR" sz="17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417498"/>
                <a:ext cx="7683500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476" t="-3448" b="-241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33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49" y="834499"/>
            <a:ext cx="8705851" cy="2165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03908" y="4547797"/>
            <a:ext cx="76835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/>
            <a:r>
              <a:rPr lang="en-US" altLang="ko-KR" sz="1700" dirty="0" smtClean="0">
                <a:latin typeface="Book Antiqua" pitchFamily="18" charset="0"/>
              </a:rPr>
              <a:t>(b)</a:t>
            </a:r>
            <a:endParaRPr lang="en-US" altLang="ko-KR" sz="1700" dirty="0">
              <a:latin typeface="Book Antiqua" pitchFamily="18" charset="0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385146"/>
              </p:ext>
            </p:extLst>
          </p:nvPr>
        </p:nvGraphicFramePr>
        <p:xfrm>
          <a:off x="1154113" y="4614864"/>
          <a:ext cx="4408487" cy="94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91" name="Equation" r:id="rId5" imgW="3086100" imgH="673100" progId="Equation.DSMT4">
                  <p:embed/>
                </p:oleObj>
              </mc:Choice>
              <mc:Fallback>
                <p:oleObj name="Equation" r:id="rId5" imgW="3086100" imgH="6731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4113" y="4614864"/>
                        <a:ext cx="4408487" cy="94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859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확률계산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3568" y="2708920"/>
                <a:ext cx="7683500" cy="13484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1700" i="0" spc="-150" dirty="0" smtClean="0">
                    <a:latin typeface="+mj-lt"/>
                    <a:ea typeface="HY신명조" panose="02030600000101010101" pitchFamily="18" charset="-127"/>
                  </a:rPr>
                  <a:t>&lt;</a:t>
                </a:r>
                <a:r>
                  <a:rPr lang="ko-KR" altLang="en-US" sz="1700" i="0" spc="-150" dirty="0" smtClean="0">
                    <a:latin typeface="+mj-lt"/>
                    <a:ea typeface="HY신명조" panose="02030600000101010101" pitchFamily="18" charset="-127"/>
                  </a:rPr>
                  <a:t>부록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𝐴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3&gt;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에서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𝑍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 ≤ 2.13) = 0.9834 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이므로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(0 ≤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𝑍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 ≤ 2.13) = 0.4834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이고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b="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구하고자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하는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확률은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다음과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같다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.</m:t>
                    </m:r>
                  </m:oMath>
                </a14:m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20000"/>
                  </a:lnSpc>
                </a:pP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𝑃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(−2.13 ≤ 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𝑍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≤ 2.13) = 2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𝑃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(0 ≤ 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𝑍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≤ 2.13) = 2 × 0.4834 = 0.9668</m:t>
                      </m:r>
                    </m:oMath>
                  </m:oMathPara>
                </a14:m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708920"/>
                <a:ext cx="7683500" cy="1348446"/>
              </a:xfrm>
              <a:prstGeom prst="rect">
                <a:avLst/>
              </a:prstGeom>
              <a:blipFill rotWithShape="1">
                <a:blip r:embed="rId2"/>
                <a:stretch>
                  <a:fillRect l="-476" t="-450" b="-4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2" y="765781"/>
            <a:ext cx="8726988" cy="1631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215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9512" y="913305"/>
                <a:ext cx="8429684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s</m:t>
                    </m:r>
                    <m:r>
                      <m:rPr>
                        <m:nor/>
                      </m:rPr>
                      <a:rPr lang="en-US" altLang="ko-KR" i="1" baseline="40000" dirty="0">
                        <a:latin typeface="Book Antiqua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)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과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𝑍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(0, 1)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사이에 다음이 성립한다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13305"/>
                <a:ext cx="8429684" cy="374526"/>
              </a:xfrm>
              <a:prstGeom prst="rect">
                <a:avLst/>
              </a:prstGeom>
              <a:blipFill rotWithShape="1">
                <a:blip r:embed="rId3"/>
                <a:stretch>
                  <a:fillRect l="-434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7385930"/>
              </p:ext>
            </p:extLst>
          </p:nvPr>
        </p:nvGraphicFramePr>
        <p:xfrm>
          <a:off x="3000364" y="1561829"/>
          <a:ext cx="3084512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89" name="Equation" r:id="rId4" imgW="2070000" imgH="279360" progId="Equation.DSMT4">
                  <p:embed/>
                </p:oleObj>
              </mc:Choice>
              <mc:Fallback>
                <p:oleObj name="Equation" r:id="rId4" imgW="20700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0364" y="1561829"/>
                        <a:ext cx="3084512" cy="407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79512" y="2564904"/>
                <a:ext cx="8429684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구간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를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표준화한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구간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𝑧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𝑙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𝑍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𝑧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𝑟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로 변경하면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564904"/>
                <a:ext cx="8429684" cy="374526"/>
              </a:xfrm>
              <a:prstGeom prst="rect">
                <a:avLst/>
              </a:prstGeom>
              <a:blipFill rotWithShape="1">
                <a:blip r:embed="rId6"/>
                <a:stretch>
                  <a:fillRect l="-434" t="-6557" b="-262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855693"/>
              </p:ext>
            </p:extLst>
          </p:nvPr>
        </p:nvGraphicFramePr>
        <p:xfrm>
          <a:off x="3463925" y="3214365"/>
          <a:ext cx="215741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90" name="Equation" r:id="rId7" imgW="1447560" imgH="393480" progId="Equation.DSMT4">
                  <p:embed/>
                </p:oleObj>
              </mc:Choice>
              <mc:Fallback>
                <p:oleObj name="Equation" r:id="rId7" imgW="1447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3214365"/>
                        <a:ext cx="2157413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9512" y="4439829"/>
                <a:ext cx="8429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정규확률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를 표준정규확률로 변환하면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439829"/>
                <a:ext cx="8429684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434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696503"/>
              </p:ext>
            </p:extLst>
          </p:nvPr>
        </p:nvGraphicFramePr>
        <p:xfrm>
          <a:off x="2120900" y="5239183"/>
          <a:ext cx="484505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191" name="Equation" r:id="rId10" imgW="3251160" imgH="431640" progId="Equation.DSMT4">
                  <p:embed/>
                </p:oleObj>
              </mc:Choice>
              <mc:Fallback>
                <p:oleObj name="Equation" r:id="rId10" imgW="3251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0900" y="5239183"/>
                        <a:ext cx="4845050" cy="630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직사각형 1"/>
          <p:cNvSpPr/>
          <p:nvPr/>
        </p:nvSpPr>
        <p:spPr>
          <a:xfrm>
            <a:off x="2655984" y="1412776"/>
            <a:ext cx="3719764" cy="691597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655984" y="3052949"/>
            <a:ext cx="3719764" cy="892013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741584" y="4997718"/>
            <a:ext cx="5548564" cy="116758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819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확률계산</a:t>
            </a:r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6" y="776614"/>
            <a:ext cx="8705549" cy="368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077238" y="4046589"/>
                <a:ext cx="7239178" cy="2478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25438" indent="-325438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1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㎖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표본 안에 들어 있는 박테리아 수를</a:t>
                </a:r>
                <a14:m>
                  <m:oMath xmlns:m="http://schemas.openxmlformats.org/officeDocument/2006/math"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라 하면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다음 표준화 확률변수는 표준정규분포에 따른다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50838" indent="36513"/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2500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표준화하면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baseline="-25000" dirty="0" err="1" smtClean="0">
                        <a:latin typeface="Cambria Math"/>
                        <a:ea typeface="HY신명조" panose="02030600000101010101" pitchFamily="18" charset="-127"/>
                      </a:rPr>
                      <m:t>𝑙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 = (2500 – 3000)/200 = − 2.5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≤ 2500) =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≤ − 2.5) = 1 –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(2.5) = 1 − 0.9938 = 0.0062</m:t>
                      </m:r>
                    </m:oMath>
                  </m:oMathPara>
                </a14:m>
                <a:endParaRPr lang="en-US" altLang="ko-KR" sz="16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238" y="4046589"/>
                <a:ext cx="7239178" cy="2478755"/>
              </a:xfrm>
              <a:prstGeom prst="rect">
                <a:avLst/>
              </a:prstGeom>
              <a:blipFill rotWithShape="1">
                <a:blip r:embed="rId4"/>
                <a:stretch>
                  <a:fillRect l="-590" t="-9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29641"/>
              </p:ext>
            </p:extLst>
          </p:nvPr>
        </p:nvGraphicFramePr>
        <p:xfrm>
          <a:off x="4038525" y="4582517"/>
          <a:ext cx="13255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35" name="Equation" r:id="rId5" imgW="888840" imgH="393480" progId="Equation.DSMT4">
                  <p:embed/>
                </p:oleObj>
              </mc:Choice>
              <mc:Fallback>
                <p:oleObj name="Equation" r:id="rId5" imgW="8888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525" y="4582517"/>
                        <a:ext cx="1325563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62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확률계산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71600" y="908720"/>
                <a:ext cx="7128792" cy="3540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0838" indent="-350838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3346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표준화하면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baseline="-25000" dirty="0" err="1" smtClean="0">
                        <a:latin typeface="Cambria Math"/>
                        <a:ea typeface="HY신명조" panose="02030600000101010101" pitchFamily="18" charset="-127"/>
                      </a:rPr>
                      <m:t>𝑟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 = (3346 – 3000)/200 = 1.73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≥ 3346) =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≥ 1.73) = 1 –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F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(1.73) = 1 − 0.9582 = 0.0418</m:t>
                      </m:r>
                    </m:oMath>
                  </m:oMathPara>
                </a14:m>
                <a:endParaRPr lang="en-US" altLang="ko-KR" sz="1600" i="1" dirty="0">
                  <a:latin typeface="Book Antiqua" pitchFamily="18" charset="0"/>
                </a:endParaRPr>
              </a:p>
              <a:p>
                <a:pPr algn="ctr"/>
                <a:endParaRPr lang="en-US" altLang="ko-KR" sz="1700" i="1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algn="ctr"/>
                <a:endParaRPr lang="en-US" altLang="ko-KR" sz="1700" i="1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algn="ctr"/>
                <a:endParaRPr lang="en-US" altLang="ko-KR" sz="1700" i="1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𝑙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 2870, 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𝑟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=3426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표준화하면 각각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indent="350838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indent="350838"/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908720"/>
                <a:ext cx="7128792" cy="3540585"/>
              </a:xfrm>
              <a:prstGeom prst="rect">
                <a:avLst/>
              </a:prstGeom>
              <a:blipFill rotWithShape="1">
                <a:blip r:embed="rId3"/>
                <a:stretch>
                  <a:fillRect l="-513" b="-5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197931"/>
              </p:ext>
            </p:extLst>
          </p:nvPr>
        </p:nvGraphicFramePr>
        <p:xfrm>
          <a:off x="1979712" y="3286373"/>
          <a:ext cx="482600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98" name="Equation" r:id="rId4" imgW="3238200" imgH="393480" progId="Equation.DSMT4">
                  <p:embed/>
                </p:oleObj>
              </mc:Choice>
              <mc:Fallback>
                <p:oleObj name="Equation" r:id="rId4" imgW="32382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3286373"/>
                        <a:ext cx="4826000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494549"/>
              </p:ext>
            </p:extLst>
          </p:nvPr>
        </p:nvGraphicFramePr>
        <p:xfrm>
          <a:off x="2065114" y="4581128"/>
          <a:ext cx="4883150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99" name="Equation" r:id="rId6" imgW="3276360" imgH="914400" progId="Equation.DSMT4">
                  <p:embed/>
                </p:oleObj>
              </mc:Choice>
              <mc:Fallback>
                <p:oleObj name="Equation" r:id="rId6" imgW="327636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114" y="4581128"/>
                        <a:ext cx="4883150" cy="1331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836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일반적인 정규분포의 백분위수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4764" y="908720"/>
                <a:ext cx="8429684" cy="797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i="1" dirty="0">
                    <a:latin typeface="Book Antiqua" pitchFamily="18" charset="0"/>
                  </a:rPr>
                  <a:t>X ~ N(</a:t>
                </a:r>
                <a:r>
                  <a:rPr lang="en-US" altLang="ko-KR" i="1" dirty="0">
                    <a:latin typeface="Symbol" pitchFamily="18" charset="2"/>
                  </a:rPr>
                  <a:t>m</a:t>
                </a:r>
                <a:r>
                  <a:rPr lang="en-US" altLang="ko-KR" i="1" dirty="0">
                    <a:latin typeface="Book Antiqua" pitchFamily="18" charset="0"/>
                  </a:rPr>
                  <a:t>, </a:t>
                </a:r>
                <a:r>
                  <a:rPr lang="en-US" altLang="ko-KR" i="1" dirty="0">
                    <a:latin typeface="Symbol" pitchFamily="18" charset="2"/>
                  </a:rPr>
                  <a:t>s</a:t>
                </a:r>
                <a:r>
                  <a:rPr lang="en-US" altLang="ko-KR" i="1" baseline="40000" dirty="0">
                    <a:latin typeface="Book Antiqua" pitchFamily="18" charset="0"/>
                  </a:rPr>
                  <a:t>2</a:t>
                </a:r>
                <a:r>
                  <a:rPr lang="en-US" altLang="ko-KR" i="1" dirty="0">
                    <a:latin typeface="Book Antiqua" pitchFamily="18" charset="0"/>
                  </a:rPr>
                  <a:t>)</a:t>
                </a:r>
                <a:r>
                  <a:rPr lang="ko-KR" altLang="en-US" dirty="0">
                    <a:latin typeface="Book Antiqua" pitchFamily="18" charset="0"/>
                  </a:rPr>
                  <a:t>과 </a:t>
                </a:r>
                <a:r>
                  <a:rPr lang="en-US" altLang="ko-KR" i="1" dirty="0">
                    <a:latin typeface="Book Antiqua" pitchFamily="18" charset="0"/>
                  </a:rPr>
                  <a:t>Z ~ N(0, 1) </a:t>
                </a:r>
                <a:r>
                  <a:rPr lang="ko-KR" altLang="en-US" dirty="0" smtClean="0">
                    <a:latin typeface="+mn-ea"/>
                    <a:ea typeface="+mn-ea"/>
                  </a:rPr>
                  <a:t>사이의 관계를 이용하여 </a:t>
                </a:r>
                <a:r>
                  <a:rPr lang="en-US" altLang="ko-KR" i="1" dirty="0" smtClean="0">
                    <a:latin typeface="Book Antiqua" pitchFamily="18" charset="0"/>
                  </a:rPr>
                  <a:t>P(X </a:t>
                </a:r>
                <a:r>
                  <a:rPr lang="en-US" altLang="ko-KR" i="1" dirty="0">
                    <a:latin typeface="Book Antiqua" pitchFamily="18" charset="0"/>
                  </a:rPr>
                  <a:t>≤ </a:t>
                </a:r>
                <a:r>
                  <a:rPr lang="en-US" altLang="ko-KR" i="1" dirty="0" err="1">
                    <a:latin typeface="Book Antiqua" pitchFamily="18" charset="0"/>
                  </a:rPr>
                  <a:t>x</a:t>
                </a:r>
                <a:r>
                  <a:rPr lang="en-US" altLang="ko-KR" i="1" baseline="-25000" dirty="0" err="1">
                    <a:latin typeface="Symbol" pitchFamily="18" charset="2"/>
                  </a:rPr>
                  <a:t>a</a:t>
                </a:r>
                <a:r>
                  <a:rPr lang="en-US" altLang="ko-KR" i="1" dirty="0">
                    <a:latin typeface="Book Antiqua" pitchFamily="18" charset="0"/>
                  </a:rPr>
                  <a:t>) = </a:t>
                </a:r>
                <a:r>
                  <a:rPr lang="en-US" altLang="ko-KR" i="1" dirty="0">
                    <a:latin typeface="Symbol" pitchFamily="18" charset="2"/>
                  </a:rPr>
                  <a:t>a</a:t>
                </a:r>
                <a:r>
                  <a:rPr lang="ko-KR" altLang="en-US" dirty="0" smtClean="0">
                    <a:latin typeface="+mn-ea"/>
                    <a:ea typeface="+mn-ea"/>
                  </a:rPr>
                  <a:t>를 만족하는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100(1 –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)%</m:t>
                    </m:r>
                  </m:oMath>
                </a14:m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백분위수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를 다음과 같이 구할 수 있다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64" y="908720"/>
                <a:ext cx="8429684" cy="797654"/>
              </a:xfrm>
              <a:prstGeom prst="rect">
                <a:avLst/>
              </a:prstGeom>
              <a:blipFill rotWithShape="1">
                <a:blip r:embed="rId3"/>
                <a:stretch>
                  <a:fillRect l="-507" t="-2290" b="-5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187768"/>
              </p:ext>
            </p:extLst>
          </p:nvPr>
        </p:nvGraphicFramePr>
        <p:xfrm>
          <a:off x="2391309" y="2141952"/>
          <a:ext cx="3434778" cy="70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82" name="Equation" r:id="rId4" imgW="1892160" imgH="393480" progId="Equation.DSMT4">
                  <p:embed/>
                </p:oleObj>
              </mc:Choice>
              <mc:Fallback>
                <p:oleObj name="Equation" r:id="rId4" imgW="18921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1309" y="2141952"/>
                        <a:ext cx="3434778" cy="7005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직사각형 10"/>
          <p:cNvSpPr/>
          <p:nvPr/>
        </p:nvSpPr>
        <p:spPr>
          <a:xfrm>
            <a:off x="2117499" y="1947241"/>
            <a:ext cx="4020254" cy="111313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89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일반적인 정규분포의 백분위수</a:t>
            </a:r>
          </a:p>
        </p:txBody>
      </p:sp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89" y="810958"/>
            <a:ext cx="8710877" cy="337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8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1" y="4869160"/>
            <a:ext cx="7312611" cy="7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9592" y="3789040"/>
                <a:ext cx="7415100" cy="2717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3538" indent="-363538">
                  <a:lnSpc>
                    <a:spcPct val="110000"/>
                  </a:lnSpc>
                </a:pPr>
                <a:r>
                  <a:rPr lang="en-US" altLang="ko-KR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0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0 </m:t>
                    </m:r>
                  </m:oMath>
                </a14:m>
                <a:r>
                  <a:rPr lang="ko-KR" altLang="en-US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표준화를 </a:t>
                </a: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0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</m:oMath>
                </a14:m>
                <a:r>
                  <a:rPr lang="en-US" altLang="ko-KR" sz="1700" i="1" spc="-100" baseline="-250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이라 하면</a:t>
                </a:r>
                <a:r>
                  <a:rPr lang="en-US" altLang="ko-KR" sz="1600" i="1" dirty="0">
                    <a:latin typeface="Book Antiqua" pitchFamily="18" charset="0"/>
                  </a:rPr>
                  <a:t> z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 = (x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 – 15)/1.5</a:t>
                </a:r>
                <a:r>
                  <a:rPr lang="ko-KR" altLang="en-US" sz="1600" dirty="0">
                    <a:latin typeface="Book Antiqua" pitchFamily="18" charset="0"/>
                  </a:rPr>
                  <a:t>이고</a:t>
                </a:r>
                <a:r>
                  <a:rPr lang="en-US" altLang="ko-KR" sz="1600" dirty="0">
                    <a:latin typeface="Book Antiqua" pitchFamily="18" charset="0"/>
                  </a:rPr>
                  <a:t> </a:t>
                </a:r>
                <a:r>
                  <a:rPr lang="en-US" altLang="ko-KR" sz="1600" i="1" dirty="0">
                    <a:latin typeface="Book Antiqua" pitchFamily="18" charset="0"/>
                  </a:rPr>
                  <a:t>P(X &lt; x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) = </a:t>
                </a:r>
                <a:r>
                  <a:rPr lang="en-US" altLang="ko-KR" sz="1600" i="1" dirty="0">
                    <a:latin typeface="Symbol" pitchFamily="18" charset="2"/>
                  </a:rPr>
                  <a:t>F</a:t>
                </a:r>
                <a:r>
                  <a:rPr lang="en-US" altLang="ko-KR" sz="1600" i="1" dirty="0">
                    <a:latin typeface="Book Antiqua" pitchFamily="18" charset="0"/>
                  </a:rPr>
                  <a:t>(z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) = 0.9265 </a:t>
                </a:r>
                <a:r>
                  <a:rPr lang="ko-KR" altLang="en-US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 다음과 같이 </a:t>
                </a:r>
                <a:r>
                  <a:rPr lang="ko-KR" altLang="en-US" sz="1700" spc="-10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표준정규확률표에서</a:t>
                </a:r>
                <a:r>
                  <a:rPr lang="ko-KR" altLang="en-US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0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임계점</a:t>
                </a:r>
                <a:r>
                  <a:rPr lang="ko-KR" altLang="en-US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0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</m:oMath>
                </a14:m>
                <a:r>
                  <a:rPr lang="ko-KR" altLang="en-US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찾으면 </a:t>
                </a:r>
                <a14:m>
                  <m:oMath xmlns:m="http://schemas.openxmlformats.org/officeDocument/2006/math">
                    <m:r>
                      <a:rPr lang="en-US" altLang="ko-KR" sz="1700" i="1" spc="-10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0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0 </m:t>
                    </m:r>
                    <m:r>
                      <a:rPr lang="en-US" altLang="ko-KR" sz="1700" i="1" spc="-100" dirty="0" smtClean="0">
                        <a:latin typeface="Cambria Math"/>
                        <a:ea typeface="HY신명조" panose="02030600000101010101" pitchFamily="18" charset="-127"/>
                      </a:rPr>
                      <m:t>= 1.45</m:t>
                    </m:r>
                  </m:oMath>
                </a14:m>
                <a:r>
                  <a:rPr lang="ko-KR" altLang="en-US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endParaRPr lang="en-US" altLang="ko-KR" sz="1700" spc="-10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ko-KR" sz="1700" spc="-10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ko-KR" sz="1700" spc="-10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10000"/>
                  </a:lnSpc>
                </a:pPr>
                <a:endParaRPr lang="en-US" altLang="ko-KR" sz="1700" spc="-10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indent="363538">
                  <a:lnSpc>
                    <a:spcPct val="110000"/>
                  </a:lnSpc>
                </a:pPr>
                <a:r>
                  <a:rPr lang="ko-KR" altLang="en-US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구하고자 하는 백분위수는 다음과 같다</a:t>
                </a:r>
                <a:r>
                  <a:rPr lang="en-US" altLang="ko-KR" sz="1700" spc="-10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1600" i="1" baseline="-25000" dirty="0">
                          <a:latin typeface="Book Antiqua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altLang="ko-KR" sz="1600" i="1" baseline="-25000" dirty="0">
                          <a:latin typeface="Book Antiqua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= 15 + 1.5 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1.45 = 17.175 </m:t>
                      </m:r>
                    </m:oMath>
                  </m:oMathPara>
                </a14:m>
                <a:endParaRPr lang="en-US" altLang="ko-KR" sz="16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789040"/>
                <a:ext cx="7415100" cy="2717411"/>
              </a:xfrm>
              <a:prstGeom prst="rect">
                <a:avLst/>
              </a:prstGeom>
              <a:blipFill rotWithShape="1">
                <a:blip r:embed="rId4"/>
                <a:stretch>
                  <a:fillRect l="-576" t="-8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30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일반적인 정규분포의 백분위수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99592" y="807846"/>
                <a:ext cx="7415100" cy="24787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63538" indent="-363538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0 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표준화를 </a:t>
                </a:r>
                <a:r>
                  <a:rPr lang="en-US" altLang="ko-KR" sz="1700" i="1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z</a:t>
                </a:r>
                <a:r>
                  <a:rPr lang="en-US" altLang="ko-KR" sz="1700" i="1" spc="-150" baseline="-2500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0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이라 하면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en-US" altLang="ko-KR" sz="1600" i="1" dirty="0">
                    <a:latin typeface="Book Antiqua" pitchFamily="18" charset="0"/>
                  </a:rPr>
                  <a:t>z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 = (x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 – 15)/1.5</a:t>
                </a: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</a:t>
                </a:r>
                <a:r>
                  <a:rPr lang="en-US" altLang="ko-KR" sz="1600" dirty="0">
                    <a:latin typeface="Book Antiqua" pitchFamily="18" charset="0"/>
                  </a:rPr>
                  <a:t> </a:t>
                </a:r>
                <a:r>
                  <a:rPr lang="en-US" altLang="ko-KR" sz="1600" i="1" dirty="0">
                    <a:latin typeface="Book Antiqua" pitchFamily="18" charset="0"/>
                  </a:rPr>
                  <a:t>P(X &gt; x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) = P(Z &gt; z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) = 0.0049 </a:t>
                </a: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</a:t>
                </a:r>
                <a:r>
                  <a:rPr lang="ko-KR" altLang="en-US" sz="1600" dirty="0">
                    <a:latin typeface="Book Antiqua" pitchFamily="18" charset="0"/>
                  </a:rPr>
                  <a:t> </a:t>
                </a:r>
                <a:r>
                  <a:rPr lang="en-US" altLang="ko-KR" sz="1600" i="1" dirty="0">
                    <a:latin typeface="Symbol" pitchFamily="18" charset="2"/>
                  </a:rPr>
                  <a:t>F</a:t>
                </a:r>
                <a:r>
                  <a:rPr lang="en-US" altLang="ko-KR" sz="1600" i="1" dirty="0">
                    <a:latin typeface="Book Antiqua" pitchFamily="18" charset="0"/>
                  </a:rPr>
                  <a:t>(z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) = 0.9951</a:t>
                </a:r>
                <a:r>
                  <a:rPr lang="ko-KR" altLang="en-US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6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다음과 같이 </a:t>
                </a:r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표준정규확률표에서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임계점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을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찾으면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0 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= 2.58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63538" indent="-363538"/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63538" indent="-363538"/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63538" indent="-363538"/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63538" indent="-363538"/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63538"/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구하고자 하는 백분위수는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1600" i="1" baseline="-25000" dirty="0">
                          <a:latin typeface="Book Antiqua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altLang="ko-KR" sz="1600" i="1" baseline="-25000" dirty="0">
                          <a:latin typeface="Book Antiqua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= 15 + 1.5 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2.58 = 18.87 </m:t>
                      </m:r>
                    </m:oMath>
                  </m:oMathPara>
                </a14:m>
                <a:endParaRPr lang="en-US" altLang="ko-KR" sz="16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807846"/>
                <a:ext cx="7415100" cy="2478755"/>
              </a:xfrm>
              <a:prstGeom prst="rect">
                <a:avLst/>
              </a:prstGeom>
              <a:blipFill rotWithShape="1">
                <a:blip r:embed="rId2"/>
                <a:stretch>
                  <a:fillRect l="-576" t="-1232" r="-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50" y="1772816"/>
            <a:ext cx="7338031" cy="80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99592" y="3717032"/>
                <a:ext cx="7415100" cy="274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38138" indent="-338138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표준화를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이라 하면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600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en-US" altLang="ko-KR" sz="1600" i="1" spc="-150" dirty="0">
                        <a:latin typeface="Cambria Math"/>
                        <a:ea typeface="HY신명조" panose="02030600000101010101" pitchFamily="18" charset="-127"/>
                      </a:rPr>
                      <m:t>=(</m:t>
                    </m:r>
                    <m:r>
                      <a:rPr lang="en-US" altLang="ko-KR" sz="1600" i="1" spc="-150" dirty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600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en-US" altLang="ko-KR" sz="1600" i="1" spc="-150" dirty="0">
                        <a:latin typeface="Cambria Math"/>
                        <a:ea typeface="HY신명조" panose="02030600000101010101" pitchFamily="18" charset="-127"/>
                      </a:rPr>
                      <m:t> – 15)/1.5</m:t>
                    </m:r>
                    <m:r>
                      <a:rPr lang="ko-KR" altLang="en-US" sz="1600" i="1" spc="-150" dirty="0">
                        <a:latin typeface="Cambria Math"/>
                        <a:ea typeface="HY신명조" panose="02030600000101010101" pitchFamily="18" charset="-127"/>
                      </a:rPr>
                      <m:t>이고</m:t>
                    </m:r>
                    <m:r>
                      <m:rPr>
                        <m:nor/>
                      </m:rPr>
                      <a:rPr lang="en-US" altLang="ko-KR" sz="1600" b="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  </m:t>
                    </m:r>
                    <m:r>
                      <m:rPr>
                        <m:nor/>
                      </m:rPr>
                      <a:rPr lang="en-US" altLang="ko-KR" sz="1600" i="1" dirty="0">
                        <a:latin typeface="Symbol" pitchFamily="18" charset="2"/>
                      </a:rPr>
                      <m:t>F</m:t>
                    </m:r>
                    <m:r>
                      <m:rPr>
                        <m:nor/>
                      </m:rPr>
                      <a:rPr lang="en-US" altLang="ko-KR" sz="1600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sz="1600" i="1" dirty="0">
                        <a:latin typeface="Book Antiqua" pitchFamily="18" charset="0"/>
                      </a:rPr>
                      <m:t>z</m:t>
                    </m:r>
                    <m:r>
                      <m:rPr>
                        <m:nor/>
                      </m:rPr>
                      <a:rPr lang="en-US" altLang="ko-KR" sz="1600" i="1" baseline="-25000" dirty="0">
                        <a:latin typeface="Book Antiqua" pitchFamily="18" charset="0"/>
                      </a:rPr>
                      <m:t>0</m:t>
                    </m:r>
                    <m:r>
                      <m:rPr>
                        <m:nor/>
                      </m:rPr>
                      <a:rPr lang="en-US" altLang="ko-KR" sz="1600" i="1" dirty="0">
                        <a:latin typeface="Book Antiqua" pitchFamily="18" charset="0"/>
                      </a:rPr>
                      <m:t>) = 0.025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표준정규분포의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대칭성으로부터</a:t>
                </a:r>
                <a:r>
                  <a:rPr lang="en-US" altLang="ko-KR" sz="1600" i="1" dirty="0">
                    <a:latin typeface="Book Antiqua" pitchFamily="18" charset="0"/>
                  </a:rPr>
                  <a:t>P(Z ≥ - z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 </a:t>
                </a:r>
                <a:r>
                  <a:rPr lang="en-US" altLang="ko-KR" sz="1600" i="1" dirty="0">
                    <a:latin typeface="Book Antiqua" pitchFamily="18" charset="0"/>
                  </a:rPr>
                  <a:t>) = 0.025,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즉</a:t>
                </a:r>
                <a:r>
                  <a:rPr lang="en-US" altLang="ko-KR" sz="1600" i="1" dirty="0">
                    <a:latin typeface="Book Antiqua" pitchFamily="18" charset="0"/>
                  </a:rPr>
                  <a:t> </a:t>
                </a:r>
                <a:r>
                  <a:rPr lang="en-US" altLang="ko-KR" sz="1600" i="1" dirty="0">
                    <a:latin typeface="Symbol" pitchFamily="18" charset="2"/>
                  </a:rPr>
                  <a:t>F</a:t>
                </a:r>
                <a:r>
                  <a:rPr lang="en-US" altLang="ko-KR" sz="1600" i="1" dirty="0">
                    <a:latin typeface="Book Antiqua" pitchFamily="18" charset="0"/>
                  </a:rPr>
                  <a:t>(- z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) = 0.9750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 다음과 같이 </a:t>
                </a:r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표준정규확률표에서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err="1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임계점</a:t>
                </a:r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−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</a:t>
                </a:r>
                <a14:m>
                  <m:oMath xmlns:m="http://schemas.openxmlformats.org/officeDocument/2006/math"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찾으면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−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0 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= 1.96, </m:t>
                    </m:r>
                    <m:r>
                      <a:rPr lang="ko-KR" altLang="en-US" sz="1700" i="1" spc="-150" dirty="0">
                        <a:latin typeface="Cambria Math"/>
                        <a:ea typeface="HY신명조" panose="02030600000101010101" pitchFamily="18" charset="-127"/>
                      </a:rPr>
                      <m:t>즉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baseline="-25000" dirty="0">
                        <a:latin typeface="Cambria Math"/>
                        <a:ea typeface="HY신명조" panose="02030600000101010101" pitchFamily="18" charset="-127"/>
                      </a:rPr>
                      <m:t>0 </m:t>
                    </m:r>
                    <m:r>
                      <a:rPr lang="en-US" altLang="ko-KR" sz="1700" i="1" spc="-150" dirty="0">
                        <a:latin typeface="Cambria Math"/>
                        <a:ea typeface="HY신명조" panose="02030600000101010101" pitchFamily="18" charset="-127"/>
                      </a:rPr>
                      <m:t>= − 1.96</m:t>
                    </m:r>
                  </m:oMath>
                </a14:m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38138" indent="-338138"/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38138" indent="-338138"/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38138" indent="-338138"/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38138" indent="-338138"/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38138" indent="-25400"/>
                <a:r>
                  <a:rPr lang="ko-KR" altLang="en-US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구하고자 하는 백분위수는 다음과 같다</a:t>
                </a:r>
                <a:r>
                  <a: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sz="1600" i="1" baseline="-25000" dirty="0">
                          <a:latin typeface="Book Antiqua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altLang="ko-KR" sz="1600" i="1" baseline="-25000" dirty="0">
                          <a:latin typeface="Book Antiqua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 = 15 + 1.5 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 ( −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1.96) = − 12.06 </m:t>
                      </m:r>
                    </m:oMath>
                  </m:oMathPara>
                </a14:m>
                <a:endParaRPr lang="en-US" altLang="ko-KR" sz="16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3717032"/>
                <a:ext cx="7415100" cy="2740366"/>
              </a:xfrm>
              <a:prstGeom prst="rect">
                <a:avLst/>
              </a:prstGeom>
              <a:blipFill rotWithShape="1">
                <a:blip r:embed="rId4"/>
                <a:stretch>
                  <a:fillRect l="-576" t="-4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94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56" y="4959381"/>
            <a:ext cx="7265096" cy="75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94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정규분포의 일차결합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9512" y="836712"/>
                <a:ext cx="8429684" cy="1040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 smtClean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i="1" dirty="0" smtClean="0">
                        <a:latin typeface="Book Antiqua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US" altLang="ko-KR" i="1" dirty="0" smtClean="0">
                        <a:latin typeface="Book Antiqua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ko-KR" i="1" dirty="0" smtClean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 smtClean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i="1" dirty="0" smtClean="0">
                        <a:latin typeface="Book Antiqua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ko-KR" i="1" dirty="0" smtClean="0">
                        <a:latin typeface="Symbol" pitchFamily="18" charset="2"/>
                      </a:rPr>
                      <m:t>s</m:t>
                    </m:r>
                    <m:r>
                      <m:rPr>
                        <m:nor/>
                      </m:rPr>
                      <a:rPr lang="en-US" altLang="ko-KR" i="1" baseline="40000" dirty="0" smtClean="0">
                        <a:latin typeface="Book Antiqua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ko-KR" i="1" dirty="0" smtClean="0">
                        <a:latin typeface="Book Antiqua" pitchFamily="18" charset="0"/>
                      </a:rPr>
                      <m:t>)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이면</m:t>
                    </m:r>
                    <m:r>
                      <a:rPr lang="en-US" altLang="ko-KR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aX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+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b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≠ 0)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은 평균 </a:t>
                </a:r>
                <a:r>
                  <a:rPr lang="en-US" altLang="ko-KR" i="1" dirty="0" smtClean="0">
                    <a:latin typeface="Book Antiqua" pitchFamily="18" charset="0"/>
                  </a:rPr>
                  <a:t>a</a:t>
                </a:r>
                <a:r>
                  <a:rPr lang="en-US" altLang="ko-KR" i="1" dirty="0" smtClean="0">
                    <a:latin typeface="Symbol" pitchFamily="18" charset="2"/>
                  </a:rPr>
                  <a:t>m</a:t>
                </a:r>
                <a:r>
                  <a:rPr lang="en-US" altLang="ko-KR" i="1" dirty="0" smtClean="0">
                    <a:latin typeface="Book Antiqua" pitchFamily="18" charset="0"/>
                  </a:rPr>
                  <a:t> </a:t>
                </a:r>
                <a:r>
                  <a:rPr lang="en-US" altLang="ko-KR" i="1" dirty="0">
                    <a:latin typeface="Book Antiqua" pitchFamily="18" charset="0"/>
                  </a:rPr>
                  <a:t>+ b</a:t>
                </a:r>
                <a:r>
                  <a:rPr lang="en-US" altLang="ko-KR" i="1" dirty="0" smtClean="0">
                    <a:latin typeface="Book Antiqua" pitchFamily="18" charset="0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분산 </a:t>
                </a:r>
                <a:r>
                  <a:rPr lang="en-US" altLang="ko-KR" i="1" dirty="0">
                    <a:latin typeface="Book Antiqua" pitchFamily="18" charset="0"/>
                  </a:rPr>
                  <a:t>a</a:t>
                </a:r>
                <a:r>
                  <a:rPr lang="en-US" altLang="ko-KR" i="1" baseline="40000" dirty="0">
                    <a:latin typeface="Book Antiqua" pitchFamily="18" charset="0"/>
                  </a:rPr>
                  <a:t>2</a:t>
                </a:r>
                <a:r>
                  <a:rPr lang="en-US" altLang="ko-KR" i="1" dirty="0">
                    <a:latin typeface="Symbol" pitchFamily="18" charset="2"/>
                  </a:rPr>
                  <a:t>s</a:t>
                </a:r>
                <a:r>
                  <a:rPr lang="en-US" altLang="ko-KR" i="1" baseline="40000" dirty="0">
                    <a:latin typeface="Book Antiqua" pitchFamily="18" charset="0"/>
                  </a:rPr>
                  <a:t>2 </a:t>
                </a:r>
                <a:r>
                  <a:rPr lang="ko-KR" altLang="en-US" dirty="0" smtClean="0">
                    <a:latin typeface="+mn-ea"/>
                    <a:ea typeface="+mn-ea"/>
                  </a:rPr>
                  <a:t>인 정규분포에 따른다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r>
                  <a:rPr lang="ko-KR" altLang="en-US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다음이 성립한다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ko-KR" i="1" baseline="40000" dirty="0">
                          <a:latin typeface="Book Antiqua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)  </m:t>
                      </m:r>
                      <m:r>
                        <m:rPr>
                          <m:nor/>
                        </m:rPr>
                        <a:rPr lang="en-US" altLang="ko-KR" dirty="0">
                          <a:latin typeface="Book Antiqua" pitchFamily="18" charset="0"/>
                          <a:ea typeface="바탕"/>
                        </a:rPr>
                        <m:t>⇔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  <a:ea typeface="바탕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  <a:ea typeface="바탕"/>
                        </a:rPr>
                        <m:t>aX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i="1" baseline="40000" dirty="0">
                          <a:latin typeface="Book Antiqua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ko-KR" i="1" baseline="40000" dirty="0">
                          <a:latin typeface="Book Antiqua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) ,  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≠ 0    </m:t>
                      </m:r>
                    </m:oMath>
                  </m:oMathPara>
                </a14:m>
                <a:endParaRPr lang="en-US" altLang="ko-KR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36712"/>
                <a:ext cx="8429684" cy="1040349"/>
              </a:xfrm>
              <a:prstGeom prst="rect">
                <a:avLst/>
              </a:prstGeom>
              <a:blipFill rotWithShape="1">
                <a:blip r:embed="rId3"/>
                <a:stretch>
                  <a:fillRect l="-434" t="-585" b="-29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79512" y="2348880"/>
            <a:ext cx="800105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                                      이 독립이면 다음이 성립한다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r>
              <a:rPr lang="ko-KR" altLang="en-US" dirty="0" smtClean="0">
                <a:latin typeface="+mn-ea"/>
                <a:ea typeface="+mn-ea"/>
              </a:rPr>
              <a:t>                                 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389827"/>
              </p:ext>
            </p:extLst>
          </p:nvPr>
        </p:nvGraphicFramePr>
        <p:xfrm>
          <a:off x="611560" y="2348895"/>
          <a:ext cx="304641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58" name="Equation" r:id="rId4" imgW="2044440" imgH="279360" progId="Equation.DSMT4">
                  <p:embed/>
                </p:oleObj>
              </mc:Choice>
              <mc:Fallback>
                <p:oleObj name="Equation" r:id="rId4" imgW="20444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2348895"/>
                        <a:ext cx="304641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887337"/>
              </p:ext>
            </p:extLst>
          </p:nvPr>
        </p:nvGraphicFramePr>
        <p:xfrm>
          <a:off x="2516341" y="2811668"/>
          <a:ext cx="3521075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59" name="Equation" r:id="rId6" imgW="2361960" imgH="634680" progId="Equation.DSMT4">
                  <p:embed/>
                </p:oleObj>
              </mc:Choice>
              <mc:Fallback>
                <p:oleObj name="Equation" r:id="rId6" imgW="236196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341" y="2811668"/>
                        <a:ext cx="3521075" cy="923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9512" y="4094228"/>
                <a:ext cx="8001056" cy="763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                                       이 독립이면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+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𝑏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와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±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표준화는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r>
                  <a:rPr lang="ko-KR" altLang="en-US" dirty="0" smtClean="0">
                    <a:latin typeface="+mn-ea"/>
                    <a:ea typeface="+mn-ea"/>
                  </a:rPr>
                  <a:t>                                         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094228"/>
                <a:ext cx="8001056" cy="763351"/>
              </a:xfrm>
              <a:prstGeom prst="rect">
                <a:avLst/>
              </a:prstGeom>
              <a:blipFill rotWithShape="1">
                <a:blip r:embed="rId8"/>
                <a:stretch>
                  <a:fillRect l="-457" t="-800"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973945"/>
              </p:ext>
            </p:extLst>
          </p:nvPr>
        </p:nvGraphicFramePr>
        <p:xfrm>
          <a:off x="581099" y="5012903"/>
          <a:ext cx="3198813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60" name="Equation" r:id="rId9" imgW="2145960" imgH="939600" progId="Equation.DSMT4">
                  <p:embed/>
                </p:oleObj>
              </mc:Choice>
              <mc:Fallback>
                <p:oleObj name="Equation" r:id="rId9" imgW="2145960" imgH="939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099" y="5012903"/>
                        <a:ext cx="3198813" cy="1368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8313783"/>
              </p:ext>
            </p:extLst>
          </p:nvPr>
        </p:nvGraphicFramePr>
        <p:xfrm>
          <a:off x="589484" y="4098135"/>
          <a:ext cx="3046412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61" name="Equation" r:id="rId11" imgW="2044440" imgH="279360" progId="Equation.DSMT4">
                  <p:embed/>
                </p:oleObj>
              </mc:Choice>
              <mc:Fallback>
                <p:oleObj name="Equation" r:id="rId11" imgW="204444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484" y="4098135"/>
                        <a:ext cx="3046412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39552" y="5030332"/>
            <a:ext cx="4639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sz="2000" b="1" dirty="0" smtClean="0">
                <a:latin typeface="+mn-ea"/>
                <a:ea typeface="+mn-ea"/>
              </a:rPr>
              <a:t>①</a:t>
            </a:r>
            <a:endParaRPr lang="ko-KR" altLang="en-US" sz="2000" i="1" dirty="0"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8156" y="5736450"/>
            <a:ext cx="4639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sz="2000" b="1" dirty="0" smtClean="0">
                <a:latin typeface="+mn-ea"/>
                <a:ea typeface="+mn-ea"/>
              </a:rPr>
              <a:t>②</a:t>
            </a:r>
            <a:endParaRPr lang="ko-KR" altLang="en-US" sz="2000" i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529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정규분포의 일차결합</a:t>
            </a:r>
          </a:p>
        </p:txBody>
      </p:sp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90" y="780527"/>
            <a:ext cx="8693063" cy="2433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24" y="3334465"/>
            <a:ext cx="503391" cy="3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27584" y="3933056"/>
                <a:ext cx="7128792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𝑈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평균과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분산은 각각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indent="368300"/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𝑈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~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𝑁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(30, 25)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933056"/>
                <a:ext cx="7128792" cy="1661993"/>
              </a:xfrm>
              <a:prstGeom prst="rect">
                <a:avLst/>
              </a:prstGeom>
              <a:blipFill rotWithShape="1">
                <a:blip r:embed="rId5"/>
                <a:stretch>
                  <a:fillRect l="-599" t="-1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674609"/>
              </p:ext>
            </p:extLst>
          </p:nvPr>
        </p:nvGraphicFramePr>
        <p:xfrm>
          <a:off x="1547664" y="4446314"/>
          <a:ext cx="6173788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73" name="Equation" r:id="rId6" imgW="4140000" imgH="241200" progId="Equation.DSMT4">
                  <p:embed/>
                </p:oleObj>
              </mc:Choice>
              <mc:Fallback>
                <p:oleObj name="Equation" r:id="rId6" imgW="4140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446314"/>
                        <a:ext cx="6173788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159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3" name="그룹 11"/>
          <p:cNvGrpSpPr>
            <a:grpSpLocks/>
          </p:cNvGrpSpPr>
          <p:nvPr/>
        </p:nvGrpSpPr>
        <p:grpSpPr bwMode="auto">
          <a:xfrm>
            <a:off x="642938" y="1057275"/>
            <a:ext cx="6953250" cy="719138"/>
            <a:chOff x="643260" y="980728"/>
            <a:chExt cx="6953076" cy="720000"/>
          </a:xfrm>
        </p:grpSpPr>
        <p:sp>
          <p:nvSpPr>
            <p:cNvPr id="37" name="직사각형 32"/>
            <p:cNvSpPr/>
            <p:nvPr/>
          </p:nvSpPr>
          <p:spPr>
            <a:xfrm>
              <a:off x="643260" y="1033179"/>
              <a:ext cx="728644" cy="608741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>
                <a:defRPr/>
              </a:pPr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14528" y="1101879"/>
              <a:ext cx="620667" cy="462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latinLnBrk="1" hangingPunct="1">
                <a:defRPr/>
              </a:pPr>
              <a:r>
                <a:rPr lang="en-US" altLang="en-US" sz="2400" b="1" dirty="0" smtClean="0">
                  <a:gradFill flip="none" rotWithShape="1">
                    <a:gsLst>
                      <a:gs pos="0">
                        <a:schemeClr val="tx2">
                          <a:lumMod val="75000"/>
                          <a:shade val="30000"/>
                          <a:satMod val="115000"/>
                        </a:schemeClr>
                      </a:gs>
                      <a:gs pos="50000">
                        <a:schemeClr val="tx2">
                          <a:lumMod val="75000"/>
                          <a:shade val="67500"/>
                          <a:satMod val="115000"/>
                        </a:schemeClr>
                      </a:gs>
                      <a:gs pos="100000">
                        <a:schemeClr val="tx2">
                          <a:lumMod val="7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7.1</a:t>
              </a:r>
              <a:endParaRPr lang="en-US" altLang="ko-KR" sz="2400" b="1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  <p:sp>
          <p:nvSpPr>
            <p:cNvPr id="13" name="직사각형 32"/>
            <p:cNvSpPr/>
            <p:nvPr/>
          </p:nvSpPr>
          <p:spPr>
            <a:xfrm>
              <a:off x="1359204" y="980728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직사각형 23"/>
            <p:cNvSpPr>
              <a:spLocks noChangeArrowheads="1"/>
            </p:cNvSpPr>
            <p:nvPr/>
          </p:nvSpPr>
          <p:spPr bwMode="auto">
            <a:xfrm>
              <a:off x="1496616" y="1135069"/>
              <a:ext cx="4824536" cy="41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정규분포</a:t>
              </a:r>
              <a:endParaRPr lang="en-US" altLang="ko-KR" sz="2000" b="1" spc="-10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244" name="그룹 10"/>
          <p:cNvGrpSpPr>
            <a:grpSpLocks/>
          </p:cNvGrpSpPr>
          <p:nvPr/>
        </p:nvGrpSpPr>
        <p:grpSpPr bwMode="auto">
          <a:xfrm>
            <a:off x="642938" y="2178050"/>
            <a:ext cx="6953250" cy="720725"/>
            <a:chOff x="643260" y="2077057"/>
            <a:chExt cx="6953076" cy="720000"/>
          </a:xfrm>
        </p:grpSpPr>
        <p:sp>
          <p:nvSpPr>
            <p:cNvPr id="39" name="직사각형 32"/>
            <p:cNvSpPr/>
            <p:nvPr/>
          </p:nvSpPr>
          <p:spPr>
            <a:xfrm>
              <a:off x="643260" y="2148423"/>
              <a:ext cx="728644" cy="608987"/>
            </a:xfrm>
            <a:prstGeom prst="snipRoundRect">
              <a:avLst>
                <a:gd name="adj1" fmla="val 29583"/>
                <a:gd name="adj2" fmla="val 0"/>
              </a:avLst>
            </a:prstGeom>
            <a:solidFill>
              <a:srgbClr val="8BE9FF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latinLnBrk="1" hangingPunct="1"/>
              <a:endParaRPr lang="ko-KR" altLang="en-US" sz="3200" b="1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  <a:shade val="30000"/>
                        <a:satMod val="115000"/>
                      </a:schemeClr>
                    </a:gs>
                    <a:gs pos="50000">
                      <a:schemeClr val="tx1">
                        <a:lumMod val="75000"/>
                        <a:lumOff val="25000"/>
                        <a:shade val="67500"/>
                        <a:satMod val="115000"/>
                      </a:schemeClr>
                    </a:gs>
                    <a:gs pos="100000">
                      <a:schemeClr val="tx1">
                        <a:lumMod val="75000"/>
                        <a:lumOff val="2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</a:endParaRPr>
            </a:p>
          </p:txBody>
        </p:sp>
        <p:sp>
          <p:nvSpPr>
            <p:cNvPr id="18" name="직사각형 32"/>
            <p:cNvSpPr/>
            <p:nvPr/>
          </p:nvSpPr>
          <p:spPr>
            <a:xfrm>
              <a:off x="1359204" y="2077057"/>
              <a:ext cx="6237132" cy="720000"/>
            </a:xfrm>
            <a:prstGeom prst="roundRect">
              <a:avLst>
                <a:gd name="adj" fmla="val 2291"/>
              </a:avLst>
            </a:prstGeom>
            <a:solidFill>
              <a:schemeClr val="bg1">
                <a:lumMod val="95000"/>
                <a:alpha val="32941"/>
              </a:schemeClr>
            </a:solidFill>
            <a:ln w="38100">
              <a:solidFill>
                <a:srgbClr val="E4E4E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24" name="직사각형 23"/>
            <p:cNvSpPr>
              <a:spLocks noChangeArrowheads="1"/>
            </p:cNvSpPr>
            <p:nvPr/>
          </p:nvSpPr>
          <p:spPr bwMode="auto">
            <a:xfrm>
              <a:off x="1496616" y="2227029"/>
              <a:ext cx="4824536" cy="409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latinLnBrk="1" hangingPunct="1">
                <a:lnSpc>
                  <a:spcPct val="110000"/>
                </a:lnSpc>
                <a:spcBef>
                  <a:spcPts val="1800"/>
                </a:spcBef>
                <a:spcAft>
                  <a:spcPts val="300"/>
                </a:spcAft>
                <a:defRPr/>
              </a:pPr>
              <a:r>
                <a:rPr lang="ko-KR" altLang="en-US" sz="2000" b="1" spc="-100" dirty="0">
                  <a:gradFill flip="none" rotWithShape="1">
                    <a:gsLst>
                      <a:gs pos="0">
                        <a:schemeClr val="tx1">
                          <a:lumMod val="75000"/>
                          <a:lumOff val="25000"/>
                          <a:shade val="30000"/>
                          <a:satMod val="115000"/>
                        </a:schemeClr>
                      </a:gs>
                      <a:gs pos="50000">
                        <a:schemeClr val="tx1">
                          <a:lumMod val="75000"/>
                          <a:lumOff val="25000"/>
                          <a:shade val="67500"/>
                          <a:satMod val="115000"/>
                        </a:schemeClr>
                      </a:gs>
                      <a:gs pos="100000">
                        <a:schemeClr val="tx1">
                          <a:lumMod val="75000"/>
                          <a:lumOff val="25000"/>
                          <a:shade val="100000"/>
                          <a:satMod val="115000"/>
                        </a:schemeClr>
                      </a:gs>
                    </a:gsLst>
                    <a:lin ang="16200000" scaled="1"/>
                    <a:tileRect/>
                  </a:gradFill>
                  <a:ea typeface="맑은 고딕" panose="020B0503020000020004" pitchFamily="50" charset="-127"/>
                </a:rPr>
                <a:t>정규분포와 관련된 분포</a:t>
              </a: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715503" y="2319263"/>
            <a:ext cx="6206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en-US" sz="2400" b="1" dirty="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7.2</a:t>
            </a:r>
            <a:endParaRPr lang="en-US" altLang="ko-KR" sz="2400" b="1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-26988"/>
            <a:ext cx="9144000" cy="633413"/>
          </a:xfrm>
          <a:prstGeom prst="rect">
            <a:avLst/>
          </a:prstGeom>
          <a:solidFill>
            <a:srgbClr val="8BE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endParaRPr lang="ko-KR" altLang="en-US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extLst/>
        </p:spPr>
        <p:txBody>
          <a:bodyPr/>
          <a:lstStyle/>
          <a:p>
            <a:pPr>
              <a:defRPr/>
            </a:pPr>
            <a:r>
              <a:rPr lang="ko-KR" altLang="en-US" dirty="0"/>
              <a:t>목 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정규분포의 일차결합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27584" y="821556"/>
                <a:ext cx="7128792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28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과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39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를 표준화하면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indent="3048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indent="304800"/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821556"/>
                <a:ext cx="7128792" cy="1661993"/>
              </a:xfrm>
              <a:prstGeom prst="rect">
                <a:avLst/>
              </a:prstGeom>
              <a:blipFill rotWithShape="1">
                <a:blip r:embed="rId3"/>
                <a:stretch>
                  <a:fillRect l="-599" t="-1471" b="-44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891514"/>
              </p:ext>
            </p:extLst>
          </p:nvPr>
        </p:nvGraphicFramePr>
        <p:xfrm>
          <a:off x="2356376" y="1342157"/>
          <a:ext cx="36893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61" name="Equation" r:id="rId4" imgW="2476440" imgH="393480" progId="Equation.DSMT4">
                  <p:embed/>
                </p:oleObj>
              </mc:Choice>
              <mc:Fallback>
                <p:oleObj name="Equation" r:id="rId4" imgW="2476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6376" y="1342157"/>
                        <a:ext cx="3689350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3090668"/>
              </p:ext>
            </p:extLst>
          </p:nvPr>
        </p:nvGraphicFramePr>
        <p:xfrm>
          <a:off x="2223026" y="2652266"/>
          <a:ext cx="5657850" cy="982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62" name="Equation" r:id="rId6" imgW="3797280" imgH="672840" progId="Equation.DSMT4">
                  <p:embed/>
                </p:oleObj>
              </mc:Choice>
              <mc:Fallback>
                <p:oleObj name="Equation" r:id="rId6" imgW="3797280" imgH="672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3026" y="2652266"/>
                        <a:ext cx="5657850" cy="9826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27584" y="4215146"/>
                <a:ext cx="7416824" cy="2037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𝑢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표준화하면   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                   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 </a:t>
                </a:r>
                <a:r>
                  <a:rPr lang="en-US" altLang="ko-KR" sz="1600" i="1" dirty="0" smtClean="0">
                    <a:latin typeface="Book Antiqua" pitchFamily="18" charset="0"/>
                  </a:rPr>
                  <a:t>P(U </a:t>
                </a:r>
                <a:r>
                  <a:rPr lang="en-US" altLang="ko-KR" sz="1600" i="1" dirty="0">
                    <a:latin typeface="Book Antiqua" pitchFamily="18" charset="0"/>
                  </a:rPr>
                  <a:t>≤ u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) = </a:t>
                </a:r>
                <a:r>
                  <a:rPr lang="en-US" altLang="ko-KR" sz="1600" i="1" dirty="0">
                    <a:latin typeface="Symbol" pitchFamily="18" charset="2"/>
                  </a:rPr>
                  <a:t>F</a:t>
                </a:r>
                <a:r>
                  <a:rPr lang="en-US" altLang="ko-KR" sz="1600" i="1" dirty="0">
                    <a:latin typeface="Book Antiqua" pitchFamily="18" charset="0"/>
                  </a:rPr>
                  <a:t>(z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) = </a:t>
                </a:r>
                <a:r>
                  <a:rPr lang="en-US" altLang="ko-KR" sz="1600" i="1" dirty="0" smtClean="0">
                    <a:latin typeface="Book Antiqua" pitchFamily="18" charset="0"/>
                  </a:rPr>
                  <a:t>0.005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266700">
                  <a:lnSpc>
                    <a:spcPct val="110000"/>
                  </a:lnSpc>
                </a:pP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</a:t>
                </a:r>
                <a:r>
                  <a:rPr lang="en-US" altLang="ko-KR" sz="1600" i="1" dirty="0" smtClean="0">
                    <a:latin typeface="Book Antiqua" pitchFamily="18" charset="0"/>
                  </a:rPr>
                  <a:t>P(Z </a:t>
                </a:r>
                <a:r>
                  <a:rPr lang="en-US" altLang="ko-KR" sz="1600" i="1" dirty="0">
                    <a:latin typeface="Book Antiqua" pitchFamily="18" charset="0"/>
                  </a:rPr>
                  <a:t>≥ - z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 </a:t>
                </a:r>
                <a:r>
                  <a:rPr lang="en-US" altLang="ko-KR" sz="1600" i="1" dirty="0">
                    <a:latin typeface="Book Antiqua" pitchFamily="18" charset="0"/>
                  </a:rPr>
                  <a:t>) = 1 - </a:t>
                </a:r>
                <a:r>
                  <a:rPr lang="en-US" altLang="ko-KR" sz="1600" i="1" dirty="0">
                    <a:latin typeface="Symbol" pitchFamily="18" charset="2"/>
                  </a:rPr>
                  <a:t>F</a:t>
                </a:r>
                <a:r>
                  <a:rPr lang="en-US" altLang="ko-KR" sz="1600" i="1" dirty="0">
                    <a:latin typeface="Book Antiqua" pitchFamily="18" charset="0"/>
                  </a:rPr>
                  <a:t>(- z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) = 0.005, </a:t>
                </a:r>
                <a:r>
                  <a:rPr lang="en-US" altLang="ko-KR" sz="1600" i="1" dirty="0">
                    <a:latin typeface="Symbol" pitchFamily="18" charset="2"/>
                  </a:rPr>
                  <a:t>F</a:t>
                </a:r>
                <a:r>
                  <a:rPr lang="en-US" altLang="ko-KR" sz="1600" i="1" dirty="0">
                    <a:latin typeface="Book Antiqua" pitchFamily="18" charset="0"/>
                  </a:rPr>
                  <a:t>(- z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0</a:t>
                </a:r>
                <a:r>
                  <a:rPr lang="en-US" altLang="ko-KR" sz="1600" i="1" dirty="0">
                    <a:latin typeface="Book Antiqua" pitchFamily="18" charset="0"/>
                  </a:rPr>
                  <a:t>) = 0.99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이제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표준정규확률표에서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임계점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–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찾으면 보간법에 의해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–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 2.575,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즉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𝑧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 − 2.575 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구하고자 하는 백분위수는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altLang="ko-KR" sz="1600" i="1" baseline="-25000" dirty="0">
                          <a:latin typeface="Book Antiqua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z</m:t>
                      </m:r>
                      <m:r>
                        <m:rPr>
                          <m:nor/>
                        </m:rPr>
                        <a:rPr lang="en-US" altLang="ko-KR" sz="1600" i="1" baseline="-25000" dirty="0">
                          <a:latin typeface="Book Antiqua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= 30 + 5 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( − 2.575) = 17.125</m:t>
                      </m:r>
                    </m:oMath>
                  </m:oMathPara>
                </a14:m>
                <a:endParaRPr lang="en-US" altLang="ko-KR" sz="16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215146"/>
                <a:ext cx="7416824" cy="2037224"/>
              </a:xfrm>
              <a:prstGeom prst="rect">
                <a:avLst/>
              </a:prstGeom>
              <a:blipFill rotWithShape="1">
                <a:blip r:embed="rId8"/>
                <a:stretch>
                  <a:fillRect l="-576" t="-14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121376"/>
              </p:ext>
            </p:extLst>
          </p:nvPr>
        </p:nvGraphicFramePr>
        <p:xfrm>
          <a:off x="2708300" y="4115172"/>
          <a:ext cx="11731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63" name="Equation" r:id="rId9" imgW="787320" imgH="393480" progId="Equation.DSMT4">
                  <p:embed/>
                </p:oleObj>
              </mc:Choice>
              <mc:Fallback>
                <p:oleObj name="Equation" r:id="rId9" imgW="7873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8300" y="4115172"/>
                        <a:ext cx="1173163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482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표본평균의</a:t>
            </a:r>
            <a:r>
              <a:rPr lang="en-US" altLang="ko-KR" dirty="0"/>
              <a:t> </a:t>
            </a:r>
            <a:r>
              <a:rPr lang="ko-KR" altLang="en-US" dirty="0"/>
              <a:t>분포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66620" y="4662027"/>
            <a:ext cx="3145540" cy="999221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46292" y="811660"/>
            <a:ext cx="800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                                    이 독립이면 다음이 성립한다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r>
              <a:rPr lang="ko-KR" altLang="en-US" dirty="0" smtClean="0">
                <a:latin typeface="+mn-ea"/>
                <a:ea typeface="+mn-ea"/>
              </a:rPr>
              <a:t>          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1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485258"/>
              </p:ext>
            </p:extLst>
          </p:nvPr>
        </p:nvGraphicFramePr>
        <p:xfrm>
          <a:off x="497021" y="811660"/>
          <a:ext cx="29130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65" name="Equation" r:id="rId3" imgW="1955520" imgH="279360" progId="Equation.DSMT4">
                  <p:embed/>
                </p:oleObj>
              </mc:Choice>
              <mc:Fallback>
                <p:oleObj name="Equation" r:id="rId3" imgW="19555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021" y="811660"/>
                        <a:ext cx="2913063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1344" y="3308337"/>
                <a:ext cx="8001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                                    이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.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𝑖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.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𝑑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이면 다음이 성립한다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r>
                  <a:rPr lang="ko-KR" altLang="en-US" dirty="0" smtClean="0">
                    <a:latin typeface="+mn-ea"/>
                    <a:ea typeface="+mn-ea"/>
                  </a:rPr>
                  <a:t>        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44" y="3308337"/>
                <a:ext cx="800105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457" t="-8333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800456"/>
              </p:ext>
            </p:extLst>
          </p:nvPr>
        </p:nvGraphicFramePr>
        <p:xfrm>
          <a:off x="543322" y="3284984"/>
          <a:ext cx="28765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66" name="Equation" r:id="rId6" imgW="1930320" imgH="279360" progId="Equation.DSMT4">
                  <p:embed/>
                </p:oleObj>
              </mc:Choice>
              <mc:Fallback>
                <p:oleObj name="Equation" r:id="rId6" imgW="193032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322" y="3284984"/>
                        <a:ext cx="2876550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6122047"/>
              </p:ext>
            </p:extLst>
          </p:nvPr>
        </p:nvGraphicFramePr>
        <p:xfrm>
          <a:off x="3214678" y="4823898"/>
          <a:ext cx="23653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67" name="Equation" r:id="rId8" imgW="1587240" imgH="482400" progId="Equation.DSMT4">
                  <p:embed/>
                </p:oleObj>
              </mc:Choice>
              <mc:Fallback>
                <p:oleObj name="Equation" r:id="rId8" imgW="15872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4678" y="4823898"/>
                        <a:ext cx="2365375" cy="701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00034" y="3855665"/>
            <a:ext cx="8143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n-ea"/>
                <a:ea typeface="+mn-ea"/>
              </a:rPr>
              <a:t>표본평균</a:t>
            </a:r>
            <a:r>
              <a:rPr lang="en-US" altLang="ko-KR" b="1" baseline="30000" dirty="0" smtClean="0">
                <a:latin typeface="+mn-ea"/>
                <a:ea typeface="+mn-ea"/>
              </a:rPr>
              <a:t>sample mean</a:t>
            </a:r>
            <a:r>
              <a:rPr lang="en-US" altLang="ko-KR" b="1" dirty="0" smtClean="0">
                <a:latin typeface="+mn-ea"/>
                <a:ea typeface="+mn-ea"/>
              </a:rPr>
              <a:t>                 </a:t>
            </a:r>
            <a:r>
              <a:rPr lang="ko-KR" altLang="en-US" dirty="0" smtClean="0">
                <a:latin typeface="+mn-ea"/>
                <a:ea typeface="+mn-ea"/>
              </a:rPr>
              <a:t>의 확률분포는 다음과 같다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r>
              <a:rPr lang="ko-KR" altLang="en-US" dirty="0" smtClean="0">
                <a:latin typeface="+mn-ea"/>
                <a:ea typeface="+mn-ea"/>
              </a:rPr>
              <a:t>                               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2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387655"/>
              </p:ext>
            </p:extLst>
          </p:nvPr>
        </p:nvGraphicFramePr>
        <p:xfrm>
          <a:off x="2634013" y="3705889"/>
          <a:ext cx="11557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68" name="Equation" r:id="rId10" imgW="774360" imgH="431640" progId="Equation.DSMT4">
                  <p:embed/>
                </p:oleObj>
              </mc:Choice>
              <mc:Fallback>
                <p:oleObj name="Equation" r:id="rId10" imgW="7743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4013" y="3705889"/>
                        <a:ext cx="1155700" cy="627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그룹 2"/>
          <p:cNvGrpSpPr/>
          <p:nvPr/>
        </p:nvGrpSpPr>
        <p:grpSpPr>
          <a:xfrm>
            <a:off x="605040" y="1340768"/>
            <a:ext cx="6775272" cy="1255712"/>
            <a:chOff x="539552" y="1347515"/>
            <a:chExt cx="6775272" cy="1255712"/>
          </a:xfrm>
        </p:grpSpPr>
        <p:graphicFrame>
          <p:nvGraphicFramePr>
            <p:cNvPr id="13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1023149"/>
                </p:ext>
              </p:extLst>
            </p:nvPr>
          </p:nvGraphicFramePr>
          <p:xfrm>
            <a:off x="596524" y="1347515"/>
            <a:ext cx="6718300" cy="1255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4769" name="Equation" r:id="rId12" imgW="4508280" imgH="863280" progId="Equation.DSMT4">
                    <p:embed/>
                  </p:oleObj>
                </mc:Choice>
                <mc:Fallback>
                  <p:oleObj name="Equation" r:id="rId12" imgW="4508280" imgH="8632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524" y="1347515"/>
                          <a:ext cx="6718300" cy="12557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539552" y="1444714"/>
              <a:ext cx="46396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dirty="0" smtClean="0">
                  <a:latin typeface="+mn-ea"/>
                  <a:ea typeface="+mn-ea"/>
                </a:rPr>
                <a:t>①</a:t>
              </a:r>
              <a:endParaRPr lang="ko-KR" altLang="en-US" sz="2000" i="1" dirty="0">
                <a:latin typeface="+mn-ea"/>
                <a:ea typeface="+mn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9552" y="2067734"/>
              <a:ext cx="46396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dirty="0" smtClean="0">
                  <a:latin typeface="+mn-ea"/>
                  <a:ea typeface="+mn-ea"/>
                </a:rPr>
                <a:t>②</a:t>
              </a:r>
              <a:endParaRPr lang="ko-KR" altLang="en-US" sz="2000" i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442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표본평균의</a:t>
            </a:r>
            <a:r>
              <a:rPr lang="en-US" altLang="ko-KR" dirty="0"/>
              <a:t> </a:t>
            </a:r>
            <a:r>
              <a:rPr lang="ko-KR" altLang="en-US" dirty="0"/>
              <a:t>분포</a:t>
            </a:r>
          </a:p>
        </p:txBody>
      </p:sp>
      <p:pic>
        <p:nvPicPr>
          <p:cNvPr id="3235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" y="779682"/>
            <a:ext cx="8780745" cy="276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971600" y="3188207"/>
                <a:ext cx="7885063" cy="1923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𝑛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16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   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평균은  </a:t>
                </a:r>
                <a:r>
                  <a:rPr lang="en-US" altLang="ko-KR" sz="1600" i="1" dirty="0" smtClean="0">
                    <a:latin typeface="Symbol" pitchFamily="18" charset="2"/>
                  </a:rPr>
                  <a:t>m</a:t>
                </a:r>
                <a:r>
                  <a:rPr lang="en-US" altLang="ko-KR" sz="1600" i="1" dirty="0" smtClean="0">
                    <a:latin typeface="Book Antiqua" pitchFamily="18" charset="0"/>
                  </a:rPr>
                  <a:t> </a:t>
                </a:r>
                <a:r>
                  <a:rPr lang="en-US" altLang="ko-KR" sz="1600" i="1" dirty="0">
                    <a:latin typeface="Book Antiqua" pitchFamily="18" charset="0"/>
                  </a:rPr>
                  <a:t>= 12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,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분산은                       이고                           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11.25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와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13.11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표준화하면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     따라서 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3188207"/>
                <a:ext cx="7885063" cy="1923604"/>
              </a:xfrm>
              <a:prstGeom prst="rect">
                <a:avLst/>
              </a:prstGeom>
              <a:blipFill rotWithShape="1">
                <a:blip r:embed="rId4"/>
                <a:stretch>
                  <a:fillRect l="-464" t="-1582" b="-3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1459235"/>
              </p:ext>
            </p:extLst>
          </p:nvPr>
        </p:nvGraphicFramePr>
        <p:xfrm>
          <a:off x="2805192" y="4116902"/>
          <a:ext cx="3990243" cy="560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47" name="Equation" r:id="rId5" imgW="2920680" imgH="419040" progId="Equation.DSMT4">
                  <p:embed/>
                </p:oleObj>
              </mc:Choice>
              <mc:Fallback>
                <p:oleObj name="Equation" r:id="rId5" imgW="292068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192" y="4116902"/>
                        <a:ext cx="3990243" cy="5604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72000"/>
              </p:ext>
            </p:extLst>
          </p:nvPr>
        </p:nvGraphicFramePr>
        <p:xfrm>
          <a:off x="2659126" y="3196147"/>
          <a:ext cx="246063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48" name="Equation" r:id="rId7" imgW="164880" imgH="190440" progId="Equation.DSMT4">
                  <p:embed/>
                </p:oleObj>
              </mc:Choice>
              <mc:Fallback>
                <p:oleObj name="Equation" r:id="rId7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126" y="3196147"/>
                        <a:ext cx="246063" cy="277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212943"/>
              </p:ext>
            </p:extLst>
          </p:nvPr>
        </p:nvGraphicFramePr>
        <p:xfrm>
          <a:off x="5148064" y="3120790"/>
          <a:ext cx="1093277" cy="5255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49" name="Equation" r:id="rId9" imgW="799920" imgH="393480" progId="Equation.DSMT4">
                  <p:embed/>
                </p:oleObj>
              </mc:Choice>
              <mc:Fallback>
                <p:oleObj name="Equation" r:id="rId9" imgW="7999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064" y="3120790"/>
                        <a:ext cx="1093277" cy="5255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816853"/>
              </p:ext>
            </p:extLst>
          </p:nvPr>
        </p:nvGraphicFramePr>
        <p:xfrm>
          <a:off x="6660232" y="3141847"/>
          <a:ext cx="1387340" cy="576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50" name="Equation" r:id="rId11" imgW="1015920" imgH="431640" progId="Equation.DSMT4">
                  <p:embed/>
                </p:oleObj>
              </mc:Choice>
              <mc:Fallback>
                <p:oleObj name="Equation" r:id="rId11" imgW="10159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3141847"/>
                        <a:ext cx="1387340" cy="57648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474451"/>
              </p:ext>
            </p:extLst>
          </p:nvPr>
        </p:nvGraphicFramePr>
        <p:xfrm>
          <a:off x="2640109" y="5230496"/>
          <a:ext cx="4562357" cy="1222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51" name="Equation" r:id="rId13" imgW="3340080" imgH="914400" progId="Equation.DSMT4">
                  <p:embed/>
                </p:oleObj>
              </mc:Choice>
              <mc:Fallback>
                <p:oleObj name="Equation" r:id="rId13" imgW="334008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0109" y="5230496"/>
                        <a:ext cx="4562357" cy="12228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955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중심극한정리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173624" y="836712"/>
            <a:ext cx="8001056" cy="1224136"/>
            <a:chOff x="500034" y="1345156"/>
            <a:chExt cx="8001056" cy="1224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0034" y="1345156"/>
                  <a:ext cx="80010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i="1" baseline="-25000" dirty="0">
                          <a:latin typeface="Book Antiqua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m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,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ko-KR" i="1" baseline="40000" dirty="0">
                          <a:latin typeface="Book Antiqua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),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= 1, 2, …,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n</m:t>
                      </m:r>
                    </m:oMath>
                  </a14:m>
                  <a:r>
                    <a:rPr lang="ko-KR" altLang="en-US" dirty="0" smtClean="0">
                      <a:latin typeface="+mn-ea"/>
                      <a:ea typeface="+mn-ea"/>
                    </a:rPr>
                    <a:t>이면 표본평균    의 확률분포는 다음과 같다</a:t>
                  </a:r>
                  <a:r>
                    <a:rPr lang="en-US" altLang="ko-KR" dirty="0" smtClean="0">
                      <a:latin typeface="+mn-ea"/>
                      <a:ea typeface="+mn-ea"/>
                    </a:rPr>
                    <a:t>.</a:t>
                  </a: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4" y="1345156"/>
                  <a:ext cx="800105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57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4" name="Object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0145758"/>
                    </p:ext>
                  </p:extLst>
                </p:nvPr>
              </p:nvGraphicFramePr>
              <p:xfrm>
                <a:off x="4970418" y="1367931"/>
                <a:ext cx="246063" cy="2778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5799" name="Equation" r:id="rId4" imgW="164880" imgH="190440" progId="Equation.DSMT4">
                        <p:embed/>
                      </p:oleObj>
                    </mc:Choice>
                    <mc:Fallback>
                      <p:oleObj name="Equation" r:id="rId4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70418" y="1367931"/>
                              <a:ext cx="246063" cy="27781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4" name="Object 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250145758"/>
                    </p:ext>
                  </p:extLst>
                </p:nvPr>
              </p:nvGraphicFramePr>
              <p:xfrm>
                <a:off x="4970418" y="1367931"/>
                <a:ext cx="246063" cy="2778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5794" name="Equation" r:id="rId6" imgW="164880" imgH="190440" progId="Equation.DSMT4">
                        <p:embed/>
                      </p:oleObj>
                    </mc:Choice>
                    <mc:Fallback>
                      <p:oleObj name="Equation" r:id="rId6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70418" y="1367931"/>
                              <a:ext cx="246063" cy="27781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64247724"/>
                    </p:ext>
                  </p:extLst>
                </p:nvPr>
              </p:nvGraphicFramePr>
              <p:xfrm>
                <a:off x="3811588" y="1867617"/>
                <a:ext cx="1457325" cy="7016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5800" name="Equation" r:id="rId8" imgW="977760" imgH="482400" progId="Equation.DSMT4">
                        <p:embed/>
                      </p:oleObj>
                    </mc:Choice>
                    <mc:Fallback>
                      <p:oleObj name="Equation" r:id="rId8" imgW="977760" imgH="4824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1588" y="1867617"/>
                              <a:ext cx="1457325" cy="7016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Object 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64247724"/>
                    </p:ext>
                  </p:extLst>
                </p:nvPr>
              </p:nvGraphicFramePr>
              <p:xfrm>
                <a:off x="3811588" y="1867617"/>
                <a:ext cx="1457325" cy="7016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5685" name="Equation" r:id="rId10" imgW="977760" imgH="482400" progId="Equation.DSMT4">
                        <p:embed/>
                      </p:oleObj>
                    </mc:Choice>
                    <mc:Fallback>
                      <p:oleObj name="Equation" r:id="rId10" imgW="977760" imgH="4824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1588" y="1867617"/>
                              <a:ext cx="1457325" cy="7016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173624" y="2642612"/>
            <a:ext cx="8286808" cy="1938516"/>
            <a:chOff x="500034" y="2714620"/>
            <a:chExt cx="8286808" cy="19385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00034" y="2714620"/>
                  <a:ext cx="8286808" cy="10957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lnSpc>
                      <a:spcPct val="120000"/>
                    </a:lnSpc>
                    <a:buFont typeface="Wingdings" panose="05000000000000000000" pitchFamily="2" charset="2"/>
                    <a:buChar char="v"/>
                  </a:pPr>
                  <a:r>
                    <a:rPr lang="ko-KR" altLang="en-US" dirty="0" smtClean="0">
                      <a:latin typeface="+mn-ea"/>
                      <a:ea typeface="+mn-ea"/>
                    </a:rPr>
                    <a:t>임의의 확률변수 </a:t>
                  </a:r>
                  <a14:m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baseline="-25000" dirty="0" smtClean="0">
                          <a:latin typeface="Cambria Math"/>
                          <a:ea typeface="+mn-ea"/>
                        </a:rPr>
                        <m:t>𝑖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, </m:t>
                      </m:r>
                      <m:r>
                        <a:rPr lang="en-US" altLang="ko-KR" i="1" dirty="0" err="1" smtClean="0">
                          <a:latin typeface="Cambria Math"/>
                          <a:ea typeface="+mn-ea"/>
                        </a:rPr>
                        <m:t>𝑖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= 1, 2, …,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𝑛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가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err="1" smtClean="0">
                          <a:latin typeface="Cambria Math"/>
                          <a:ea typeface="+mn-ea"/>
                        </a:rPr>
                        <m:t>𝑖</m:t>
                      </m:r>
                      <m:r>
                        <a:rPr lang="en-US" altLang="ko-KR" i="1" dirty="0" err="1" smtClean="0">
                          <a:latin typeface="Cambria Math"/>
                          <a:ea typeface="+mn-ea"/>
                        </a:rPr>
                        <m:t>.</m:t>
                      </m:r>
                      <m:r>
                        <a:rPr lang="en-US" altLang="ko-KR" i="1" dirty="0" err="1" smtClean="0">
                          <a:latin typeface="Cambria Math"/>
                          <a:ea typeface="+mn-ea"/>
                        </a:rPr>
                        <m:t>𝑖</m:t>
                      </m:r>
                      <m:r>
                        <a:rPr lang="en-US" altLang="ko-KR" i="1" dirty="0" err="1" smtClean="0">
                          <a:latin typeface="Cambria Math"/>
                          <a:ea typeface="+mn-ea"/>
                        </a:rPr>
                        <m:t>.</m:t>
                      </m:r>
                      <m:r>
                        <a:rPr lang="en-US" altLang="ko-KR" i="1" dirty="0" err="1" smtClean="0">
                          <a:latin typeface="Cambria Math"/>
                          <a:ea typeface="+mn-ea"/>
                        </a:rPr>
                        <m:t>𝑑</m:t>
                      </m:r>
                    </m:oMath>
                  </a14:m>
                  <a:r>
                    <a:rPr lang="ko-KR" altLang="en-US" dirty="0" smtClean="0">
                      <a:latin typeface="+mn-ea"/>
                      <a:ea typeface="+mn-ea"/>
                    </a:rPr>
                    <a:t>이고 평균</a:t>
                  </a:r>
                  <a:r>
                    <a:rPr lang="en-US" altLang="ko-KR" i="1" dirty="0">
                      <a:latin typeface="Symbol" pitchFamily="18" charset="2"/>
                    </a:rPr>
                    <a:t>m</a:t>
                  </a:r>
                  <a:r>
                    <a:rPr lang="en-US" altLang="ko-KR" dirty="0" smtClean="0">
                      <a:latin typeface="+mn-ea"/>
                      <a:ea typeface="+mn-ea"/>
                    </a:rPr>
                    <a:t>, </a:t>
                  </a:r>
                  <a:r>
                    <a:rPr lang="ko-KR" altLang="en-US" dirty="0" smtClean="0">
                      <a:latin typeface="+mn-ea"/>
                      <a:ea typeface="+mn-ea"/>
                    </a:rPr>
                    <a:t>분산 </a:t>
                  </a:r>
                  <a:r>
                    <a:rPr lang="en-US" altLang="ko-KR" i="1" dirty="0" smtClean="0">
                      <a:latin typeface="Symbol" pitchFamily="18" charset="2"/>
                    </a:rPr>
                    <a:t>s</a:t>
                  </a:r>
                  <a:r>
                    <a:rPr lang="en-US" altLang="ko-KR" i="1" baseline="40000" dirty="0" smtClean="0">
                      <a:latin typeface="Book Antiqua" pitchFamily="18" charset="0"/>
                    </a:rPr>
                    <a:t>2</a:t>
                  </a:r>
                  <a:r>
                    <a:rPr lang="ko-KR" altLang="en-US" dirty="0" smtClean="0">
                      <a:latin typeface="+mn-ea"/>
                      <a:ea typeface="+mn-ea"/>
                    </a:rPr>
                    <a:t>을 갖는다고 하자</a:t>
                  </a:r>
                  <a:r>
                    <a:rPr lang="en-US" altLang="ko-KR" dirty="0" smtClean="0">
                      <a:latin typeface="+mn-ea"/>
                      <a:ea typeface="+mn-ea"/>
                    </a:rPr>
                    <a:t>. </a:t>
                  </a:r>
                  <a:r>
                    <a:rPr lang="ko-KR" altLang="en-US" dirty="0" smtClean="0">
                      <a:latin typeface="+mn-ea"/>
                      <a:ea typeface="+mn-ea"/>
                    </a:rPr>
                    <a:t>이때 </a:t>
                  </a:r>
                  <a14:m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𝑛</m:t>
                      </m:r>
                    </m:oMath>
                  </a14:m>
                  <a:r>
                    <a:rPr lang="ko-KR" altLang="en-US" dirty="0" smtClean="0">
                      <a:latin typeface="+mn-ea"/>
                      <a:ea typeface="+mn-ea"/>
                    </a:rPr>
                    <a:t>이 충분히 커지면 표본평균    는 다음 정규분포에 근사하며</a:t>
                  </a:r>
                  <a:r>
                    <a:rPr lang="en-US" altLang="ko-KR" dirty="0" smtClean="0">
                      <a:latin typeface="+mn-ea"/>
                      <a:ea typeface="+mn-ea"/>
                    </a:rPr>
                    <a:t>, </a:t>
                  </a:r>
                  <a:r>
                    <a:rPr lang="ko-KR" altLang="en-US" dirty="0" smtClean="0">
                      <a:latin typeface="+mn-ea"/>
                      <a:ea typeface="+mn-ea"/>
                    </a:rPr>
                    <a:t>이것을 </a:t>
                  </a:r>
                  <a:r>
                    <a:rPr lang="ko-KR" altLang="en-US" b="1" dirty="0" smtClean="0">
                      <a:latin typeface="+mn-ea"/>
                      <a:ea typeface="+mn-ea"/>
                    </a:rPr>
                    <a:t>중심극한정리</a:t>
                  </a:r>
                  <a:r>
                    <a:rPr lang="en-US" altLang="ko-KR" b="1" baseline="30000" dirty="0" smtClean="0">
                      <a:latin typeface="+mn-ea"/>
                      <a:ea typeface="+mn-ea"/>
                    </a:rPr>
                    <a:t>central limit theorem</a:t>
                  </a:r>
                  <a:r>
                    <a:rPr lang="ko-KR" altLang="en-US" dirty="0" smtClean="0">
                      <a:latin typeface="+mn-ea"/>
                      <a:ea typeface="+mn-ea"/>
                    </a:rPr>
                    <a:t>이라 한다</a:t>
                  </a:r>
                  <a:r>
                    <a:rPr lang="en-US" altLang="ko-KR" dirty="0" smtClean="0">
                      <a:latin typeface="+mn-ea"/>
                      <a:ea typeface="+mn-ea"/>
                    </a:rPr>
                    <a:t>.</a:t>
                  </a:r>
                  <a:r>
                    <a:rPr lang="ko-KR" altLang="en-US" dirty="0" smtClean="0">
                      <a:latin typeface="+mn-ea"/>
                      <a:ea typeface="+mn-ea"/>
                    </a:rPr>
                    <a:t>                   </a:t>
                  </a:r>
                  <a:endParaRPr lang="ko-KR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4" y="2714620"/>
                  <a:ext cx="8286808" cy="1095749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441" b="-5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972047"/>
                    </p:ext>
                  </p:extLst>
                </p:nvPr>
              </p:nvGraphicFramePr>
              <p:xfrm>
                <a:off x="4966470" y="3104231"/>
                <a:ext cx="246063" cy="2778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5801" name="Equation" r:id="rId13" imgW="164880" imgH="190440" progId="Equation.DSMT4">
                        <p:embed/>
                      </p:oleObj>
                    </mc:Choice>
                    <mc:Fallback>
                      <p:oleObj name="Equation" r:id="rId13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66470" y="3104231"/>
                              <a:ext cx="246063" cy="27781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6" name="Object 5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6972047"/>
                    </p:ext>
                  </p:extLst>
                </p:nvPr>
              </p:nvGraphicFramePr>
              <p:xfrm>
                <a:off x="4966470" y="3104231"/>
                <a:ext cx="246063" cy="27781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5796" name="Equation" r:id="rId14" imgW="164880" imgH="190440" progId="Equation.DSMT4">
                        <p:embed/>
                      </p:oleObj>
                    </mc:Choice>
                    <mc:Fallback>
                      <p:oleObj name="Equation" r:id="rId14" imgW="164880" imgH="19044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966470" y="3104231"/>
                              <a:ext cx="246063" cy="27781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7" name="Object 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0571236"/>
                    </p:ext>
                  </p:extLst>
                </p:nvPr>
              </p:nvGraphicFramePr>
              <p:xfrm>
                <a:off x="3816350" y="3951461"/>
                <a:ext cx="1438275" cy="7016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5802" name="Equation" r:id="rId15" imgW="965160" imgH="482400" progId="Equation.DSMT4">
                        <p:embed/>
                      </p:oleObj>
                    </mc:Choice>
                    <mc:Fallback>
                      <p:oleObj name="Equation" r:id="rId15" imgW="965160" imgH="4824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6350" y="3951461"/>
                              <a:ext cx="1438275" cy="7016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7" name="Object 6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730571236"/>
                    </p:ext>
                  </p:extLst>
                </p:nvPr>
              </p:nvGraphicFramePr>
              <p:xfrm>
                <a:off x="3816350" y="3951461"/>
                <a:ext cx="1438275" cy="701675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5687" name="Equation" r:id="rId17" imgW="965160" imgH="482400" progId="Equation.DSMT4">
                        <p:embed/>
                      </p:oleObj>
                    </mc:Choice>
                    <mc:Fallback>
                      <p:oleObj name="Equation" r:id="rId17" imgW="965160" imgH="4824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816350" y="3951461"/>
                              <a:ext cx="1438275" cy="701675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5" name="그룹 4"/>
          <p:cNvGrpSpPr/>
          <p:nvPr/>
        </p:nvGrpSpPr>
        <p:grpSpPr>
          <a:xfrm>
            <a:off x="173624" y="5053568"/>
            <a:ext cx="8001056" cy="967720"/>
            <a:chOff x="500034" y="5053568"/>
            <a:chExt cx="8001056" cy="9677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500034" y="5053568"/>
                  <a:ext cx="8001056" cy="3776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r>
                    <a:rPr lang="ko-KR" altLang="en-US" dirty="0" smtClean="0">
                      <a:latin typeface="+mn-ea"/>
                      <a:ea typeface="+mn-ea"/>
                    </a:rPr>
                    <a:t>확률변수 </a:t>
                  </a:r>
                  <a14:m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baseline="-25000" dirty="0" smtClean="0">
                          <a:latin typeface="Cambria Math"/>
                          <a:ea typeface="+mn-ea"/>
                        </a:rPr>
                        <m:t>𝑖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의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합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baseline="-25000" dirty="0" smtClean="0">
                          <a:latin typeface="Cambria Math"/>
                          <a:ea typeface="+mn-ea"/>
                        </a:rPr>
                        <m:t>1 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+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baseline="-25000" dirty="0" smtClean="0">
                          <a:latin typeface="Cambria Math"/>
                          <a:ea typeface="+mn-ea"/>
                        </a:rPr>
                        <m:t>2 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+ … + </m:t>
                      </m:r>
                      <m:r>
                        <a:rPr lang="en-US" altLang="ko-KR" i="1" dirty="0" err="1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en-US" altLang="ko-KR" i="1" baseline="-25000" dirty="0" err="1" smtClean="0">
                          <a:latin typeface="Cambria Math"/>
                          <a:ea typeface="+mn-ea"/>
                        </a:rPr>
                        <m:t>𝑛</m:t>
                      </m:r>
                    </m:oMath>
                  </a14:m>
                  <a:r>
                    <a:rPr lang="ko-KR" altLang="en-US" dirty="0" smtClean="0">
                      <a:latin typeface="+mn-ea"/>
                      <a:ea typeface="+mn-ea"/>
                    </a:rPr>
                    <a:t>은 다음 정규분포에 근사한다</a:t>
                  </a:r>
                  <a:r>
                    <a:rPr lang="en-US" altLang="ko-KR" dirty="0" smtClean="0">
                      <a:latin typeface="+mn-ea"/>
                      <a:ea typeface="+mn-ea"/>
                    </a:rPr>
                    <a:t>.</a:t>
                  </a:r>
                  <a:r>
                    <a:rPr lang="ko-KR" altLang="en-US" dirty="0" smtClean="0">
                      <a:latin typeface="+mn-ea"/>
                      <a:ea typeface="+mn-ea"/>
                    </a:rPr>
                    <a:t>       </a:t>
                  </a:r>
                  <a:endParaRPr lang="ko-KR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4" y="5053568"/>
                  <a:ext cx="8001056" cy="377604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 l="-457" t="-6452" b="-241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26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87224509"/>
                    </p:ext>
                  </p:extLst>
                </p:nvPr>
              </p:nvGraphicFramePr>
              <p:xfrm>
                <a:off x="3040063" y="5670450"/>
                <a:ext cx="2989262" cy="35083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5803" name="Equation" r:id="rId20" imgW="2006280" imgH="241200" progId="Equation.DSMT4">
                        <p:embed/>
                      </p:oleObj>
                    </mc:Choice>
                    <mc:Fallback>
                      <p:oleObj name="Equation" r:id="rId20" imgW="2006280" imgH="2412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40063" y="5670450"/>
                              <a:ext cx="2989262" cy="35083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26" name="Object 8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87224509"/>
                    </p:ext>
                  </p:extLst>
                </p:nvPr>
              </p:nvGraphicFramePr>
              <p:xfrm>
                <a:off x="3040063" y="5670450"/>
                <a:ext cx="2989262" cy="35083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25688" name="Equation" r:id="rId22" imgW="2006280" imgH="241200" progId="Equation.DSMT4">
                        <p:embed/>
                      </p:oleObj>
                    </mc:Choice>
                    <mc:Fallback>
                      <p:oleObj name="Equation" r:id="rId22" imgW="2006280" imgH="2412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040063" y="5670450"/>
                              <a:ext cx="2989262" cy="350838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</p:spTree>
    <p:extLst>
      <p:ext uri="{BB962C8B-B14F-4D97-AF65-F5344CB8AC3E}">
        <p14:creationId xmlns:p14="http://schemas.microsoft.com/office/powerpoint/2010/main" val="137229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중심극한정리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611560" y="908720"/>
            <a:ext cx="8018872" cy="960512"/>
            <a:chOff x="611560" y="2780928"/>
            <a:chExt cx="8018872" cy="960512"/>
          </a:xfrm>
        </p:grpSpPr>
        <p:sp>
          <p:nvSpPr>
            <p:cNvPr id="20" name="순서도: 순차적 액세스 저장소 19"/>
            <p:cNvSpPr/>
            <p:nvPr/>
          </p:nvSpPr>
          <p:spPr>
            <a:xfrm>
              <a:off x="611560" y="2780928"/>
              <a:ext cx="561109" cy="561109"/>
            </a:xfrm>
            <a:prstGeom prst="flowChartMagneticTape">
              <a:avLst/>
            </a:prstGeom>
            <a:solidFill>
              <a:srgbClr val="00A0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spc="-50" dirty="0">
                  <a:solidFill>
                    <a:schemeClr val="bg1"/>
                  </a:solidFill>
                </a:rPr>
                <a:t>예</a:t>
              </a: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1242084" y="3741440"/>
              <a:ext cx="7241516" cy="0"/>
            </a:xfrm>
            <a:prstGeom prst="line">
              <a:avLst/>
            </a:prstGeom>
            <a:ln w="19050">
              <a:solidFill>
                <a:srgbClr val="00A0C6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내용 개체 틀 1"/>
                <p:cNvSpPr txBox="1">
                  <a:spLocks/>
                </p:cNvSpPr>
                <p:nvPr/>
              </p:nvSpPr>
              <p:spPr bwMode="auto">
                <a:xfrm>
                  <a:off x="1266055" y="2865950"/>
                  <a:ext cx="7364377" cy="4035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Blip>
                      <a:blip r:embed="rId3"/>
                    </a:buBlip>
                    <a:defRPr sz="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rtl="0" eaLnBrk="0" fontAlgn="base" latinLnBrk="1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1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latinLnBrk="0">
                    <a:lnSpc>
                      <a:spcPct val="110000"/>
                    </a:lnSpc>
                    <a:buNone/>
                  </a:pPr>
                  <a:r>
                    <a:rPr lang="ko-KR" altLang="en-US" sz="2000" b="1" spc="-100" dirty="0" smtClean="0">
                      <a:solidFill>
                        <a:srgbClr val="00A0C6"/>
                      </a:solidFill>
                      <a:latin typeface="Book Antiqua" pitchFamily="18" charset="0"/>
                    </a:rPr>
                    <a:t>모집단</a:t>
                  </a:r>
                  <a:r>
                    <a:rPr lang="en-US" altLang="ko-KR" sz="2000" b="1" spc="-100" dirty="0">
                      <a:solidFill>
                        <a:srgbClr val="00A0C6"/>
                      </a:solidFill>
                      <a:latin typeface="Book Antiqua" pitchFamily="18" charset="0"/>
                    </a:rPr>
                    <a:t> </a:t>
                  </a:r>
                  <a:r>
                    <a:rPr lang="ko-KR" altLang="en-US" sz="2000" b="1" spc="-100" dirty="0">
                      <a:solidFill>
                        <a:srgbClr val="00A0C6"/>
                      </a:solidFill>
                      <a:latin typeface="Book Antiqua" pitchFamily="18" charset="0"/>
                    </a:rPr>
                    <a:t>분포가 </a:t>
                  </a:r>
                  <a14:m>
                    <m:oMath xmlns:m="http://schemas.openxmlformats.org/officeDocument/2006/math"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𝒑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) = ¼, 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 = 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𝟒</m:t>
                      </m:r>
                    </m:oMath>
                  </a14:m>
                  <a:r>
                    <a:rPr lang="ko-KR" altLang="en-US" sz="2000" b="1" spc="-100" dirty="0">
                      <a:solidFill>
                        <a:srgbClr val="00A0C6"/>
                      </a:solidFill>
                      <a:latin typeface="Book Antiqua" pitchFamily="18" charset="0"/>
                    </a:rPr>
                    <a:t>인 모집단에서 크기가 </a:t>
                  </a:r>
                  <a14:m>
                    <m:oMath xmlns:m="http://schemas.openxmlformats.org/officeDocument/2006/math"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𝟐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𝟑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𝟒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, </m:t>
                      </m:r>
                      <m:r>
                        <a:rPr lang="en-US" altLang="ko-KR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𝟓</m:t>
                      </m:r>
                    </m:oMath>
                  </a14:m>
                  <a:r>
                    <a:rPr lang="ko-KR" altLang="en-US" sz="2000" b="1" spc="-100" dirty="0">
                      <a:solidFill>
                        <a:srgbClr val="00A0C6"/>
                      </a:solidFill>
                      <a:latin typeface="Book Antiqua" pitchFamily="18" charset="0"/>
                    </a:rPr>
                    <a:t>인 표본을 추출할 때</a:t>
                  </a:r>
                  <a:r>
                    <a:rPr lang="en-US" altLang="ko-KR" sz="2000" b="1" spc="-100" dirty="0">
                      <a:solidFill>
                        <a:srgbClr val="00A0C6"/>
                      </a:solidFill>
                      <a:latin typeface="Book Antiqua" pitchFamily="18" charset="0"/>
                    </a:rPr>
                    <a:t>, </a:t>
                  </a:r>
                  <a:r>
                    <a:rPr lang="ko-KR" altLang="en-US" sz="2000" b="1" spc="-100" dirty="0">
                      <a:solidFill>
                        <a:srgbClr val="00A0C6"/>
                      </a:solidFill>
                      <a:latin typeface="Book Antiqua" pitchFamily="18" charset="0"/>
                    </a:rPr>
                    <a:t>표본평균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ko-KR" altLang="en-US" sz="2000" b="1" i="1" spc="-100" dirty="0" smtClean="0">
                              <a:solidFill>
                                <a:srgbClr val="00A0C6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1" i="1" spc="-100" dirty="0" smtClean="0">
                              <a:solidFill>
                                <a:srgbClr val="00A0C6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</m:acc>
                      <m:r>
                        <a:rPr lang="ko-KR" altLang="en-US" sz="2000" b="1" i="1" spc="-100" dirty="0" smtClean="0">
                          <a:solidFill>
                            <a:srgbClr val="00A0C6"/>
                          </a:solidFill>
                          <a:latin typeface="Cambria Math"/>
                        </a:rPr>
                        <m:t> </m:t>
                      </m:r>
                    </m:oMath>
                  </a14:m>
                  <a:r>
                    <a:rPr lang="ko-KR" altLang="en-US" sz="2000" b="1" spc="-100" dirty="0" smtClean="0">
                      <a:solidFill>
                        <a:srgbClr val="00A0C6"/>
                      </a:solidFill>
                      <a:latin typeface="Book Antiqua" pitchFamily="18" charset="0"/>
                    </a:rPr>
                    <a:t>의 </a:t>
                  </a:r>
                  <a:r>
                    <a:rPr lang="ko-KR" altLang="en-US" sz="2000" b="1" spc="-100" dirty="0">
                      <a:solidFill>
                        <a:srgbClr val="00A0C6"/>
                      </a:solidFill>
                      <a:latin typeface="Book Antiqua" pitchFamily="18" charset="0"/>
                    </a:rPr>
                    <a:t>분포를 살펴보자</a:t>
                  </a:r>
                  <a:r>
                    <a:rPr lang="en-US" altLang="ko-KR" sz="2000" b="1" spc="-100" dirty="0">
                      <a:solidFill>
                        <a:srgbClr val="00A0C6"/>
                      </a:solidFill>
                      <a:latin typeface="Book Antiqua" pitchFamily="18" charset="0"/>
                    </a:rPr>
                    <a:t>. </a:t>
                  </a:r>
                </a:p>
              </p:txBody>
            </p:sp>
          </mc:Choice>
          <mc:Fallback xmlns="">
            <p:sp>
              <p:nvSpPr>
                <p:cNvPr id="22" name="내용 개체 틀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66055" y="2865950"/>
                  <a:ext cx="7364377" cy="40357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911" t="-7576" b="-11212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 Box 618"/>
              <p:cNvSpPr txBox="1">
                <a:spLocks noChangeArrowheads="1"/>
              </p:cNvSpPr>
              <p:nvPr/>
            </p:nvSpPr>
            <p:spPr bwMode="auto">
              <a:xfrm>
                <a:off x="5826785" y="3501008"/>
                <a:ext cx="2232025" cy="3745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과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2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결합분포</a:t>
                </a:r>
              </a:p>
            </p:txBody>
          </p:sp>
        </mc:Choice>
        <mc:Fallback xmlns="">
          <p:sp>
            <p:nvSpPr>
              <p:cNvPr id="24" name="Text Box 6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26785" y="3501008"/>
                <a:ext cx="2232025" cy="374526"/>
              </a:xfrm>
              <a:prstGeom prst="rect">
                <a:avLst/>
              </a:prstGeom>
              <a:blipFill rotWithShape="1">
                <a:blip r:embed="rId5"/>
                <a:stretch>
                  <a:fillRect t="-6452" b="-24194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21"/>
              <p:cNvSpPr>
                <a:spLocks noChangeArrowheads="1"/>
              </p:cNvSpPr>
              <p:nvPr/>
            </p:nvSpPr>
            <p:spPr bwMode="auto">
              <a:xfrm>
                <a:off x="323528" y="4481358"/>
                <a:ext cx="3816350" cy="3588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7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1700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ko-KR" altLang="en-US" sz="1700" i="1" dirty="0">
                        <a:latin typeface="Cambria Math"/>
                        <a:ea typeface="+mn-ea"/>
                      </a:rPr>
                      <m:t>과</m:t>
                    </m:r>
                    <m:r>
                      <a:rPr lang="ko-KR" altLang="en-US" sz="17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1700" i="1" baseline="-25000" dirty="0">
                        <a:latin typeface="Cambria Math"/>
                        <a:ea typeface="+mn-ea"/>
                      </a:rPr>
                      <m:t>2</m:t>
                    </m:r>
                  </m:oMath>
                </a14:m>
                <a:r>
                  <a:rPr lang="ko-KR" altLang="en-US" sz="1700" dirty="0">
                    <a:latin typeface="+mn-ea"/>
                    <a:ea typeface="+mn-ea"/>
                  </a:rPr>
                  <a:t>가 취하는 값 </a:t>
                </a:r>
                <a:r>
                  <a:rPr lang="en-US" altLang="ko-KR" sz="1700" dirty="0">
                    <a:latin typeface="+mn-ea"/>
                    <a:ea typeface="+mn-ea"/>
                  </a:rPr>
                  <a:t>: </a:t>
                </a:r>
                <a:r>
                  <a:rPr lang="en-US" altLang="ko-KR" sz="1700" i="1" dirty="0">
                    <a:latin typeface="+mn-ea"/>
                    <a:ea typeface="+mn-ea"/>
                  </a:rPr>
                  <a:t>1, 2, 3, </a:t>
                </a:r>
                <a:r>
                  <a:rPr lang="en-US" altLang="ko-KR" sz="1700" i="1" dirty="0" smtClean="0">
                    <a:latin typeface="+mn-ea"/>
                    <a:ea typeface="+mn-ea"/>
                  </a:rPr>
                  <a:t>4</a:t>
                </a:r>
                <a:endParaRPr lang="en-US" altLang="ko-KR" sz="1700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5" name="Rectangle 6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4481358"/>
                <a:ext cx="3816350" cy="358881"/>
              </a:xfrm>
              <a:prstGeom prst="rect">
                <a:avLst/>
              </a:prstGeom>
              <a:blipFill rotWithShape="1">
                <a:blip r:embed="rId6"/>
                <a:stretch>
                  <a:fillRect t="-5085" b="-2033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22"/>
              <p:cNvSpPr>
                <a:spLocks noChangeArrowheads="1"/>
              </p:cNvSpPr>
              <p:nvPr/>
            </p:nvSpPr>
            <p:spPr bwMode="auto">
              <a:xfrm>
                <a:off x="288602" y="5942608"/>
                <a:ext cx="4211390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sz="17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1700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1700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sz="1700" i="1" baseline="-25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1700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1700" dirty="0">
                    <a:latin typeface="+mn-ea"/>
                    <a:ea typeface="+mn-ea"/>
                  </a:rPr>
                  <a:t>의 취하는 값 </a:t>
                </a:r>
                <a:r>
                  <a:rPr lang="en-US" altLang="ko-KR" sz="1700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sz="1700" i="1" dirty="0" smtClean="0">
                        <a:latin typeface="Cambria Math"/>
                        <a:ea typeface="+mn-ea"/>
                      </a:rPr>
                      <m:t>(1, 1), (1, 2), …, (4, 4)</m:t>
                    </m:r>
                  </m:oMath>
                </a14:m>
                <a:endParaRPr lang="en-US" altLang="ko-KR" sz="1700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7" name="Rectangle 6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8602" y="5942608"/>
                <a:ext cx="4211390" cy="366712"/>
              </a:xfrm>
              <a:prstGeom prst="rect">
                <a:avLst/>
              </a:prstGeom>
              <a:blipFill rotWithShape="1">
                <a:blip r:embed="rId7"/>
                <a:stretch>
                  <a:fillRect l="-145" t="-5000" b="-18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그룹 125"/>
          <p:cNvGrpSpPr/>
          <p:nvPr/>
        </p:nvGrpSpPr>
        <p:grpSpPr>
          <a:xfrm>
            <a:off x="4071934" y="2708920"/>
            <a:ext cx="4002114" cy="569898"/>
            <a:chOff x="4427538" y="1785926"/>
            <a:chExt cx="4002114" cy="569898"/>
          </a:xfrm>
        </p:grpSpPr>
        <p:sp>
          <p:nvSpPr>
            <p:cNvPr id="29" name="Text Box 65"/>
            <p:cNvSpPr txBox="1">
              <a:spLocks noChangeArrowheads="1"/>
            </p:cNvSpPr>
            <p:nvPr/>
          </p:nvSpPr>
          <p:spPr bwMode="auto">
            <a:xfrm>
              <a:off x="4427538" y="1844675"/>
              <a:ext cx="143986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dirty="0">
                  <a:solidFill>
                    <a:schemeClr val="tx2"/>
                  </a:solidFill>
                  <a:latin typeface="+mn-ea"/>
                  <a:ea typeface="+mn-ea"/>
                </a:rPr>
                <a:t>표본평균 </a:t>
              </a:r>
              <a:r>
                <a:rPr lang="en-US" altLang="ko-KR" dirty="0">
                  <a:solidFill>
                    <a:schemeClr val="tx2"/>
                  </a:solidFill>
                  <a:latin typeface="+mn-ea"/>
                  <a:ea typeface="+mn-ea"/>
                </a:rPr>
                <a:t>:</a:t>
              </a:r>
            </a:p>
          </p:txBody>
        </p:sp>
        <p:sp>
          <p:nvSpPr>
            <p:cNvPr id="30" name="Text Box 71"/>
            <p:cNvSpPr txBox="1">
              <a:spLocks noChangeArrowheads="1"/>
            </p:cNvSpPr>
            <p:nvPr/>
          </p:nvSpPr>
          <p:spPr bwMode="auto">
            <a:xfrm>
              <a:off x="6700865" y="1844675"/>
              <a:ext cx="172878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dirty="0">
                  <a:latin typeface="+mn-ea"/>
                  <a:ea typeface="+mn-ea"/>
                </a:rPr>
                <a:t>의 확률분포 </a:t>
              </a:r>
              <a:r>
                <a:rPr lang="en-US" altLang="ko-KR" i="1" dirty="0">
                  <a:latin typeface="+mn-ea"/>
                  <a:ea typeface="+mn-ea"/>
                </a:rPr>
                <a:t>?</a:t>
              </a:r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5582406" y="1785926"/>
            <a:ext cx="1217191" cy="5698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988" name="Equation" r:id="rId8" imgW="825480" imgH="393480" progId="Equation.DSMT4">
                    <p:embed/>
                  </p:oleObj>
                </mc:Choice>
                <mc:Fallback>
                  <p:oleObj name="Equation" r:id="rId8" imgW="82548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2406" y="1785926"/>
                          <a:ext cx="1217191" cy="5698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434594"/>
              </p:ext>
            </p:extLst>
          </p:nvPr>
        </p:nvGraphicFramePr>
        <p:xfrm>
          <a:off x="4727810" y="3958792"/>
          <a:ext cx="4119570" cy="2386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95"/>
                <a:gridCol w="686595"/>
                <a:gridCol w="686595"/>
                <a:gridCol w="686595"/>
                <a:gridCol w="686595"/>
                <a:gridCol w="686595"/>
              </a:tblGrid>
              <a:tr h="5318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2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3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Book Antiqua" pitchFamily="18" charset="0"/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Book Antiqua" pitchFamily="18" charset="0"/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Book Antiqua" pitchFamily="18" charset="0"/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Book Antiqua" pitchFamily="18" charset="0"/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4806236" y="3867720"/>
                <a:ext cx="5715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    </m:t>
                      </m:r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baseline="-25000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1 </m:t>
                      </m:r>
                    </m:oMath>
                  </m:oMathPara>
                </a14:m>
                <a:endParaRPr lang="en-US" altLang="ko-KR" i="1" baseline="-2500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baseline="-25000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2</m:t>
                      </m:r>
                      <m:r>
                        <a:rPr lang="en-US" altLang="ko-KR" sz="1400" i="1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  <a:cs typeface="한양신명조"/>
                        </a:rPr>
                        <m:t>  </m:t>
                      </m:r>
                    </m:oMath>
                  </m:oMathPara>
                </a14:m>
                <a:endParaRPr lang="en-US" altLang="ko-KR" sz="1400" i="1" dirty="0">
                  <a:solidFill>
                    <a:schemeClr val="bg1"/>
                  </a:solidFill>
                  <a:latin typeface="+mn-ea"/>
                  <a:ea typeface="+mn-ea"/>
                  <a:cs typeface="한양신명조"/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236" y="3867720"/>
                <a:ext cx="571504" cy="6463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/>
          <p:cNvCxnSpPr/>
          <p:nvPr/>
        </p:nvCxnSpPr>
        <p:spPr>
          <a:xfrm>
            <a:off x="4716016" y="3962400"/>
            <a:ext cx="699892" cy="50939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1253342"/>
              </p:ext>
            </p:extLst>
          </p:nvPr>
        </p:nvGraphicFramePr>
        <p:xfrm>
          <a:off x="8296426" y="4021350"/>
          <a:ext cx="407303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89" name="Equation" r:id="rId11" imgW="228600" imgH="241200" progId="Equation.DSMT4">
                  <p:embed/>
                </p:oleObj>
              </mc:Choice>
              <mc:Fallback>
                <p:oleObj name="Equation" r:id="rId11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6426" y="4021350"/>
                        <a:ext cx="407303" cy="420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2810417"/>
              </p:ext>
            </p:extLst>
          </p:nvPr>
        </p:nvGraphicFramePr>
        <p:xfrm>
          <a:off x="4897742" y="5947363"/>
          <a:ext cx="407988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90" name="Equation" r:id="rId13" imgW="228600" imgH="241200" progId="Equation.DSMT4">
                  <p:embed/>
                </p:oleObj>
              </mc:Choice>
              <mc:Fallback>
                <p:oleObj name="Equation" r:id="rId13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7742" y="5947363"/>
                        <a:ext cx="407988" cy="42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437911"/>
              </p:ext>
            </p:extLst>
          </p:nvPr>
        </p:nvGraphicFramePr>
        <p:xfrm>
          <a:off x="355249" y="5006504"/>
          <a:ext cx="3878548" cy="8610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991" name="Equation" r:id="rId15" imgW="2806560" imgH="634680" progId="Equation.DSMT4">
                  <p:embed/>
                </p:oleObj>
              </mc:Choice>
              <mc:Fallback>
                <p:oleObj name="Equation" r:id="rId15" imgW="280656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249" y="5006504"/>
                        <a:ext cx="3878548" cy="86107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18455" y="2674274"/>
            <a:ext cx="3089449" cy="1515878"/>
            <a:chOff x="642910" y="2705393"/>
            <a:chExt cx="3089449" cy="1570033"/>
          </a:xfrm>
        </p:grpSpPr>
        <p:sp>
          <p:nvSpPr>
            <p:cNvPr id="23" name="AutoShape 84" descr="PIC10"/>
            <p:cNvSpPr>
              <a:spLocks noChangeAspect="1" noChangeArrowheads="1"/>
            </p:cNvSpPr>
            <p:nvPr/>
          </p:nvSpPr>
          <p:spPr bwMode="auto">
            <a:xfrm>
              <a:off x="2444750" y="2705393"/>
              <a:ext cx="142875" cy="161925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642910" y="2775228"/>
              <a:ext cx="1428760" cy="1500198"/>
              <a:chOff x="642910" y="2775228"/>
              <a:chExt cx="1428760" cy="1500198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642910" y="2775228"/>
                <a:ext cx="1428760" cy="1500198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rgbClr val="00A0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cxnSp>
            <p:nvCxnSpPr>
              <p:cNvPr id="41" name="직선 화살표 연결선 40"/>
              <p:cNvCxnSpPr/>
              <p:nvPr/>
            </p:nvCxnSpPr>
            <p:spPr>
              <a:xfrm>
                <a:off x="867442" y="3814388"/>
                <a:ext cx="1071570" cy="158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화살표 연결선 41"/>
              <p:cNvCxnSpPr/>
              <p:nvPr/>
            </p:nvCxnSpPr>
            <p:spPr>
              <a:xfrm rot="16200000">
                <a:off x="454780" y="3422273"/>
                <a:ext cx="1071570" cy="1588"/>
              </a:xfrm>
              <a:prstGeom prst="straightConnector1">
                <a:avLst/>
              </a:prstGeom>
              <a:ln>
                <a:solidFill>
                  <a:schemeClr val="tx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rot="5400000" flipH="1" flipV="1">
                <a:off x="1417604" y="3519950"/>
                <a:ext cx="571504" cy="1588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rot="5400000" flipH="1" flipV="1">
                <a:off x="1050140" y="3529430"/>
                <a:ext cx="571504" cy="1588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rot="5400000" flipH="1" flipV="1">
                <a:off x="1235700" y="3529430"/>
                <a:ext cx="571504" cy="1588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 rot="5400000" flipH="1" flipV="1">
                <a:off x="868236" y="3538910"/>
                <a:ext cx="571504" cy="1588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/>
              <p:cNvCxnSpPr/>
              <p:nvPr/>
            </p:nvCxnSpPr>
            <p:spPr>
              <a:xfrm>
                <a:off x="1010318" y="3244472"/>
                <a:ext cx="714380" cy="1588"/>
              </a:xfrm>
              <a:prstGeom prst="line">
                <a:avLst/>
              </a:prstGeom>
              <a:ln>
                <a:solidFill>
                  <a:schemeClr val="tx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48" name="Object 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8713143"/>
                  </p:ext>
                </p:extLst>
              </p:nvPr>
            </p:nvGraphicFramePr>
            <p:xfrm>
              <a:off x="1092030" y="3173034"/>
              <a:ext cx="152288" cy="16509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992" name="Equation" r:id="rId17" imgW="114120" imgH="126720" progId="Equation.DSMT4">
                      <p:embed/>
                    </p:oleObj>
                  </mc:Choice>
                  <mc:Fallback>
                    <p:oleObj name="Equation" r:id="rId17" imgW="114120" imgH="12672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2030" y="3173034"/>
                            <a:ext cx="152288" cy="16509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9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43445414"/>
                  </p:ext>
                </p:extLst>
              </p:nvPr>
            </p:nvGraphicFramePr>
            <p:xfrm>
              <a:off x="1276002" y="3173034"/>
              <a:ext cx="1524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993" name="Equation" r:id="rId19" imgW="114120" imgH="126720" progId="Equation.DSMT4">
                      <p:embed/>
                    </p:oleObj>
                  </mc:Choice>
                  <mc:Fallback>
                    <p:oleObj name="Equation" r:id="rId19" imgW="114120" imgH="12672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76002" y="3173034"/>
                            <a:ext cx="152400" cy="1651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0" name="Object 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93749837"/>
                  </p:ext>
                </p:extLst>
              </p:nvPr>
            </p:nvGraphicFramePr>
            <p:xfrm>
              <a:off x="1469768" y="3173034"/>
              <a:ext cx="1524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994" name="Equation" r:id="rId20" imgW="114120" imgH="126720" progId="Equation.DSMT4">
                      <p:embed/>
                    </p:oleObj>
                  </mc:Choice>
                  <mc:Fallback>
                    <p:oleObj name="Equation" r:id="rId20" imgW="114120" imgH="12672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69768" y="3173034"/>
                            <a:ext cx="152400" cy="1651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1" name="Object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2570566"/>
                  </p:ext>
                </p:extLst>
              </p:nvPr>
            </p:nvGraphicFramePr>
            <p:xfrm>
              <a:off x="1642986" y="3173034"/>
              <a:ext cx="1524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995" name="Equation" r:id="rId21" imgW="114120" imgH="126720" progId="Equation.DSMT4">
                      <p:embed/>
                    </p:oleObj>
                  </mc:Choice>
                  <mc:Fallback>
                    <p:oleObj name="Equation" r:id="rId21" imgW="114120" imgH="12672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642986" y="3173034"/>
                            <a:ext cx="152400" cy="1651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2" name="직사각형 51"/>
              <p:cNvSpPr/>
              <p:nvPr/>
            </p:nvSpPr>
            <p:spPr>
              <a:xfrm>
                <a:off x="1030386" y="3826250"/>
                <a:ext cx="26161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i="1" dirty="0" smtClean="0">
                    <a:latin typeface="+mn-ea"/>
                    <a:ea typeface="+mn-ea"/>
                  </a:rPr>
                  <a:t>1</a:t>
                </a:r>
                <a:endParaRPr lang="en-US" altLang="ko-KR" sz="1100" i="1" dirty="0">
                  <a:latin typeface="+mn-ea"/>
                  <a:ea typeface="+mn-ea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1214090" y="3826250"/>
                <a:ext cx="26161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i="1" dirty="0" smtClean="0">
                    <a:latin typeface="+mn-ea"/>
                    <a:ea typeface="+mn-ea"/>
                  </a:rPr>
                  <a:t>2</a:t>
                </a:r>
                <a:endParaRPr lang="en-US" altLang="ko-KR" sz="1100" i="1" dirty="0">
                  <a:latin typeface="+mn-ea"/>
                  <a:ea typeface="+mn-ea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1398062" y="3826250"/>
                <a:ext cx="26161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i="1" dirty="0" smtClean="0">
                    <a:latin typeface="+mn-ea"/>
                    <a:ea typeface="+mn-ea"/>
                  </a:rPr>
                  <a:t>3</a:t>
                </a:r>
                <a:endParaRPr lang="en-US" altLang="ko-KR" sz="1100" i="1" dirty="0">
                  <a:latin typeface="+mn-ea"/>
                  <a:ea typeface="+mn-ea"/>
                </a:endParaRPr>
              </a:p>
            </p:txBody>
          </p:sp>
          <p:sp>
            <p:nvSpPr>
              <p:cNvPr id="55" name="직사각형 54"/>
              <p:cNvSpPr/>
              <p:nvPr/>
            </p:nvSpPr>
            <p:spPr>
              <a:xfrm>
                <a:off x="1591828" y="3826250"/>
                <a:ext cx="26161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i="1" dirty="0" smtClean="0">
                    <a:latin typeface="+mn-ea"/>
                    <a:ea typeface="+mn-ea"/>
                  </a:rPr>
                  <a:t>4</a:t>
                </a:r>
                <a:endParaRPr lang="en-US" altLang="ko-KR" sz="1100" i="1" dirty="0">
                  <a:latin typeface="+mn-ea"/>
                  <a:ea typeface="+mn-ea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642910" y="3111870"/>
                <a:ext cx="394660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100" i="1" dirty="0" smtClean="0">
                    <a:latin typeface="+mn-ea"/>
                    <a:ea typeface="+mn-ea"/>
                  </a:rPr>
                  <a:t>1/4</a:t>
                </a:r>
                <a:endParaRPr lang="en-US" altLang="ko-KR" sz="1100" i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875103" y="3060980"/>
              <a:ext cx="857256" cy="928694"/>
              <a:chOff x="3000364" y="3060980"/>
              <a:chExt cx="857256" cy="928694"/>
            </a:xfrm>
          </p:grpSpPr>
          <p:sp>
            <p:nvSpPr>
              <p:cNvPr id="40" name="타원 39"/>
              <p:cNvSpPr/>
              <p:nvPr/>
            </p:nvSpPr>
            <p:spPr>
              <a:xfrm>
                <a:off x="3000364" y="3060980"/>
                <a:ext cx="857256" cy="928694"/>
              </a:xfrm>
              <a:prstGeom prst="ellipse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solidFill>
                  <a:srgbClr val="00A0C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aphicFrame>
            <p:nvGraphicFramePr>
              <p:cNvPr id="57" name="Object 8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75258"/>
                  </p:ext>
                </p:extLst>
              </p:nvPr>
            </p:nvGraphicFramePr>
            <p:xfrm>
              <a:off x="3255294" y="3318155"/>
              <a:ext cx="1524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996" name="Equation" r:id="rId22" imgW="114120" imgH="126720" progId="Equation.DSMT4">
                      <p:embed/>
                    </p:oleObj>
                  </mc:Choice>
                  <mc:Fallback>
                    <p:oleObj name="Equation" r:id="rId22" imgW="114120" imgH="12672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55294" y="3318155"/>
                            <a:ext cx="152400" cy="1651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8" name="Object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3520486"/>
                  </p:ext>
                </p:extLst>
              </p:nvPr>
            </p:nvGraphicFramePr>
            <p:xfrm>
              <a:off x="3255294" y="3610260"/>
              <a:ext cx="152400" cy="165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6997" name="Equation" r:id="rId23" imgW="114120" imgH="126720" progId="Equation.DSMT4">
                      <p:embed/>
                    </p:oleObj>
                  </mc:Choice>
                  <mc:Fallback>
                    <p:oleObj name="Equation" r:id="rId23" imgW="114120" imgH="126720" progId="Equation.DSMT4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55294" y="3610260"/>
                            <a:ext cx="152400" cy="165100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9" name="직사각형 58"/>
              <p:cNvSpPr/>
              <p:nvPr/>
            </p:nvSpPr>
            <p:spPr>
              <a:xfrm>
                <a:off x="3327212" y="3190193"/>
                <a:ext cx="39780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i="1" dirty="0" smtClean="0">
                    <a:latin typeface="+mn-ea"/>
                    <a:ea typeface="+mn-ea"/>
                  </a:rPr>
                  <a:t>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1 </a:t>
                </a:r>
              </a:p>
              <a:p>
                <a:r>
                  <a:rPr lang="en-US" altLang="ko-KR" i="1" dirty="0" smtClean="0">
                    <a:latin typeface="+mn-ea"/>
                    <a:ea typeface="+mn-ea"/>
                  </a:rPr>
                  <a:t>x</a:t>
                </a:r>
                <a:r>
                  <a:rPr lang="en-US" altLang="ko-KR" i="1" baseline="-25000" dirty="0" smtClean="0">
                    <a:latin typeface="+mn-ea"/>
                    <a:ea typeface="+mn-ea"/>
                  </a:rPr>
                  <a:t>2</a:t>
                </a:r>
                <a:r>
                  <a:rPr lang="en-US" altLang="ko-KR" sz="1400" i="1" dirty="0" smtClean="0">
                    <a:solidFill>
                      <a:srgbClr val="000000"/>
                    </a:solidFill>
                    <a:latin typeface="+mn-ea"/>
                    <a:ea typeface="+mn-ea"/>
                    <a:cs typeface="한양신명조"/>
                  </a:rPr>
                  <a:t>  </a:t>
                </a:r>
                <a:endParaRPr lang="en-US" altLang="ko-KR" sz="1400" i="1" dirty="0">
                  <a:solidFill>
                    <a:srgbClr val="000000"/>
                  </a:solidFill>
                  <a:latin typeface="+mn-ea"/>
                  <a:ea typeface="+mn-ea"/>
                  <a:cs typeface="한양신명조"/>
                </a:endParaRPr>
              </a:p>
            </p:txBody>
          </p:sp>
        </p:grpSp>
        <p:sp>
          <p:nvSpPr>
            <p:cNvPr id="60" name="오른쪽 화살표 59"/>
            <p:cNvSpPr/>
            <p:nvPr/>
          </p:nvSpPr>
          <p:spPr>
            <a:xfrm>
              <a:off x="2227086" y="3288974"/>
              <a:ext cx="428628" cy="500066"/>
            </a:xfrm>
            <a:prstGeom prst="rightArrow">
              <a:avLst/>
            </a:prstGeom>
            <a:solidFill>
              <a:srgbClr val="80D0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모서리가 둥근 직사각형 60"/>
              <p:cNvSpPr/>
              <p:nvPr/>
            </p:nvSpPr>
            <p:spPr>
              <a:xfrm>
                <a:off x="577603" y="2132856"/>
                <a:ext cx="3055012" cy="469410"/>
              </a:xfrm>
              <a:prstGeom prst="roundRect">
                <a:avLst>
                  <a:gd name="adj" fmla="val 50000"/>
                </a:avLst>
              </a:prstGeom>
              <a:solidFill>
                <a:srgbClr val="00669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1" i="1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𝒏</m:t>
                    </m:r>
                    <m:r>
                      <a:rPr lang="en-US" altLang="ko-KR" b="1" i="1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 = </m:t>
                    </m:r>
                    <m:r>
                      <a:rPr lang="en-US" altLang="ko-KR" b="1" i="1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𝟐</m:t>
                    </m:r>
                  </m:oMath>
                </a14:m>
                <a:r>
                  <a:rPr lang="ko-KR" altLang="en-US" b="1" spc="-100" dirty="0" smtClean="0">
                    <a:solidFill>
                      <a:schemeClr val="bg1"/>
                    </a:solidFill>
                    <a:latin typeface="+mn-ea"/>
                  </a:rPr>
                  <a:t>인 표본의 표본평균</a:t>
                </a:r>
                <a:endParaRPr lang="ko-KR" altLang="en-US" b="1" spc="-100" dirty="0">
                  <a:solidFill>
                    <a:schemeClr val="bg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1" name="모서리가 둥근 직사각형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03" y="2132856"/>
                <a:ext cx="3055012" cy="469410"/>
              </a:xfrm>
              <a:prstGeom prst="roundRect">
                <a:avLst>
                  <a:gd name="adj" fmla="val 50000"/>
                </a:avLst>
              </a:prstGeom>
              <a:blipFill rotWithShape="1">
                <a:blip r:embed="rId24"/>
                <a:stretch>
                  <a:fillRect b="-9091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직사각형 61"/>
          <p:cNvSpPr/>
          <p:nvPr/>
        </p:nvSpPr>
        <p:spPr>
          <a:xfrm>
            <a:off x="4067944" y="2204864"/>
            <a:ext cx="4068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+mn-ea"/>
                <a:ea typeface="+mn-ea"/>
              </a:rPr>
              <a:t>모평균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en-US" altLang="ko-KR" i="1" dirty="0">
                <a:latin typeface="Symbol" pitchFamily="18" charset="2"/>
              </a:rPr>
              <a:t>m</a:t>
            </a:r>
            <a:r>
              <a:rPr lang="en-US" altLang="ko-KR" i="1" dirty="0">
                <a:latin typeface="Book Antiqua" pitchFamily="18" charset="0"/>
              </a:rPr>
              <a:t> = 2.5</a:t>
            </a:r>
            <a:r>
              <a:rPr lang="en-US" altLang="ko-KR" dirty="0">
                <a:latin typeface="Book Antiqua" pitchFamily="18" charset="0"/>
              </a:rPr>
              <a:t> </a:t>
            </a:r>
            <a:r>
              <a:rPr lang="en-US" altLang="ko-KR" dirty="0" smtClean="0">
                <a:latin typeface="+mn-ea"/>
                <a:ea typeface="+mn-ea"/>
              </a:rPr>
              <a:t>,     </a:t>
            </a:r>
            <a:r>
              <a:rPr lang="ko-KR" altLang="en-US" dirty="0" err="1" smtClean="0">
                <a:latin typeface="+mn-ea"/>
                <a:ea typeface="+mn-ea"/>
              </a:rPr>
              <a:t>모분산</a:t>
            </a:r>
            <a:r>
              <a:rPr lang="en-US" altLang="ko-KR" dirty="0" smtClean="0">
                <a:latin typeface="+mn-ea"/>
                <a:ea typeface="+mn-ea"/>
              </a:rPr>
              <a:t> : </a:t>
            </a:r>
            <a:r>
              <a:rPr lang="en-US" altLang="ko-KR" i="1" dirty="0" smtClean="0">
                <a:latin typeface="Symbol" pitchFamily="18" charset="2"/>
              </a:rPr>
              <a:t>s</a:t>
            </a:r>
            <a:r>
              <a:rPr lang="en-US" altLang="ko-KR" i="1" baseline="40000" dirty="0" smtClean="0">
                <a:latin typeface="Book Antiqua" pitchFamily="18" charset="0"/>
              </a:rPr>
              <a:t>2</a:t>
            </a:r>
            <a:r>
              <a:rPr lang="en-US" altLang="ko-KR" i="1" dirty="0" smtClean="0">
                <a:latin typeface="Book Antiqua" pitchFamily="18" charset="0"/>
              </a:rPr>
              <a:t> </a:t>
            </a:r>
            <a:r>
              <a:rPr lang="en-US" altLang="ko-KR" i="1" dirty="0">
                <a:latin typeface="Book Antiqua" pitchFamily="18" charset="0"/>
              </a:rPr>
              <a:t>= 1.25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235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중심극한정리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328315"/>
              </p:ext>
            </p:extLst>
          </p:nvPr>
        </p:nvGraphicFramePr>
        <p:xfrm>
          <a:off x="2290731" y="2287533"/>
          <a:ext cx="4119570" cy="2386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595"/>
                <a:gridCol w="686595"/>
                <a:gridCol w="686595"/>
                <a:gridCol w="686595"/>
                <a:gridCol w="686595"/>
                <a:gridCol w="686595"/>
              </a:tblGrid>
              <a:tr h="531802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2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3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Book Antiqua" pitchFamily="18" charset="0"/>
                        </a:rPr>
                        <a:t>1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Book Antiqua" pitchFamily="18" charset="0"/>
                        </a:rPr>
                        <a:t>2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Book Antiqua" pitchFamily="18" charset="0"/>
                        </a:rPr>
                        <a:t>3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bg1"/>
                          </a:solidFill>
                          <a:latin typeface="Book Antiqua" pitchFamily="18" charset="0"/>
                        </a:rPr>
                        <a:t>4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smtClean="0">
                          <a:latin typeface="Book Antiqua" pitchFamily="18" charset="0"/>
                        </a:rPr>
                        <a:t>1/16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1" dirty="0" smtClean="0">
                          <a:latin typeface="Book Antiqua" pitchFamily="18" charset="0"/>
                        </a:rPr>
                        <a:t>1</a:t>
                      </a:r>
                      <a:endParaRPr lang="ko-KR" altLang="en-US" i="1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직사각형 32"/>
              <p:cNvSpPr/>
              <p:nvPr/>
            </p:nvSpPr>
            <p:spPr>
              <a:xfrm>
                <a:off x="2369157" y="2196461"/>
                <a:ext cx="5715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    </m:t>
                      </m:r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baseline="-25000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1 </m:t>
                      </m:r>
                    </m:oMath>
                  </m:oMathPara>
                </a14:m>
                <a:endParaRPr lang="en-US" altLang="ko-KR" i="1" baseline="-25000" dirty="0" smtClean="0">
                  <a:solidFill>
                    <a:schemeClr val="bg1"/>
                  </a:solidFill>
                  <a:latin typeface="+mn-ea"/>
                  <a:ea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𝑥</m:t>
                      </m:r>
                      <m:r>
                        <a:rPr lang="en-US" altLang="ko-KR" i="1" baseline="-25000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</a:rPr>
                        <m:t>2</m:t>
                      </m:r>
                      <m:r>
                        <a:rPr lang="en-US" altLang="ko-KR" sz="1400" i="1" dirty="0" smtClean="0">
                          <a:solidFill>
                            <a:schemeClr val="bg1"/>
                          </a:solidFill>
                          <a:latin typeface="Cambria Math"/>
                          <a:ea typeface="+mn-ea"/>
                          <a:cs typeface="한양신명조"/>
                        </a:rPr>
                        <m:t>  </m:t>
                      </m:r>
                    </m:oMath>
                  </m:oMathPara>
                </a14:m>
                <a:endParaRPr lang="en-US" altLang="ko-KR" sz="1400" i="1" dirty="0">
                  <a:solidFill>
                    <a:schemeClr val="bg1"/>
                  </a:solidFill>
                  <a:latin typeface="+mn-ea"/>
                  <a:ea typeface="+mn-ea"/>
                  <a:cs typeface="한양신명조"/>
                </a:endParaRPr>
              </a:p>
            </p:txBody>
          </p:sp>
        </mc:Choice>
        <mc:Fallback xmlns="">
          <p:sp>
            <p:nvSpPr>
              <p:cNvPr id="33" name="직사각형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157" y="2196461"/>
                <a:ext cx="571504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직선 연결선 33"/>
          <p:cNvCxnSpPr/>
          <p:nvPr/>
        </p:nvCxnSpPr>
        <p:spPr>
          <a:xfrm>
            <a:off x="2278937" y="2291141"/>
            <a:ext cx="699892" cy="509392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그룹 81"/>
          <p:cNvGrpSpPr/>
          <p:nvPr/>
        </p:nvGrpSpPr>
        <p:grpSpPr>
          <a:xfrm>
            <a:off x="2956265" y="1700808"/>
            <a:ext cx="4928103" cy="2605238"/>
            <a:chOff x="2435543" y="1357298"/>
            <a:chExt cx="4851101" cy="2564532"/>
          </a:xfrm>
        </p:grpSpPr>
        <p:graphicFrame>
          <p:nvGraphicFramePr>
            <p:cNvPr id="66" name="Object 2"/>
            <p:cNvGraphicFramePr>
              <a:graphicFrameLocks noChangeAspect="1"/>
            </p:cNvGraphicFramePr>
            <p:nvPr/>
          </p:nvGraphicFramePr>
          <p:xfrm>
            <a:off x="5272082" y="1982788"/>
            <a:ext cx="431800" cy="420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70" name="Equation" r:id="rId4" imgW="241200" imgH="241200" progId="Equation.DSMT4">
                    <p:embed/>
                  </p:oleObj>
                </mc:Choice>
                <mc:Fallback>
                  <p:oleObj name="Equation" r:id="rId4" imgW="241200" imgH="2412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2082" y="1982788"/>
                          <a:ext cx="431800" cy="4206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8" name="직선 화살표 연결선 67"/>
            <p:cNvCxnSpPr/>
            <p:nvPr/>
          </p:nvCxnSpPr>
          <p:spPr>
            <a:xfrm flipV="1">
              <a:off x="2457274" y="1686705"/>
              <a:ext cx="1828974" cy="1125522"/>
            </a:xfrm>
            <a:prstGeom prst="straightConnector1">
              <a:avLst/>
            </a:prstGeom>
            <a:ln>
              <a:solidFill>
                <a:srgbClr val="80D0E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/>
            <p:cNvCxnSpPr/>
            <p:nvPr/>
          </p:nvCxnSpPr>
          <p:spPr>
            <a:xfrm flipV="1">
              <a:off x="2451023" y="1686704"/>
              <a:ext cx="2621043" cy="1481859"/>
            </a:xfrm>
            <a:prstGeom prst="straightConnector1">
              <a:avLst/>
            </a:prstGeom>
            <a:ln>
              <a:solidFill>
                <a:srgbClr val="80D0E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 flipV="1">
              <a:off x="2457274" y="1592944"/>
              <a:ext cx="3257734" cy="1965051"/>
            </a:xfrm>
            <a:prstGeom prst="straightConnector1">
              <a:avLst/>
            </a:prstGeom>
            <a:ln>
              <a:solidFill>
                <a:srgbClr val="80D0E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/>
            <p:nvPr/>
          </p:nvCxnSpPr>
          <p:spPr>
            <a:xfrm flipV="1">
              <a:off x="2435543" y="1686704"/>
              <a:ext cx="4102788" cy="2235126"/>
            </a:xfrm>
            <a:prstGeom prst="straightConnector1">
              <a:avLst/>
            </a:prstGeom>
            <a:ln>
              <a:solidFill>
                <a:srgbClr val="80D0E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화살표 연결선 71"/>
            <p:cNvCxnSpPr/>
            <p:nvPr/>
          </p:nvCxnSpPr>
          <p:spPr>
            <a:xfrm flipV="1">
              <a:off x="4480014" y="2798458"/>
              <a:ext cx="2020812" cy="1112186"/>
            </a:xfrm>
            <a:prstGeom prst="straightConnector1">
              <a:avLst/>
            </a:prstGeom>
            <a:ln>
              <a:solidFill>
                <a:srgbClr val="80D0E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직선 화살표 연결선 72"/>
            <p:cNvCxnSpPr/>
            <p:nvPr/>
          </p:nvCxnSpPr>
          <p:spPr>
            <a:xfrm flipV="1">
              <a:off x="3122692" y="2115332"/>
              <a:ext cx="3378134" cy="1795744"/>
            </a:xfrm>
            <a:prstGeom prst="straightConnector1">
              <a:avLst/>
            </a:prstGeom>
            <a:ln>
              <a:solidFill>
                <a:srgbClr val="80D0E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/>
            <p:nvPr/>
          </p:nvCxnSpPr>
          <p:spPr>
            <a:xfrm flipV="1">
              <a:off x="3775908" y="2472522"/>
              <a:ext cx="2724918" cy="1448828"/>
            </a:xfrm>
            <a:prstGeom prst="straightConnector1">
              <a:avLst/>
            </a:prstGeom>
            <a:ln>
              <a:solidFill>
                <a:srgbClr val="80D0E3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5" name="Object 13"/>
            <p:cNvGraphicFramePr>
              <a:graphicFrameLocks noChangeAspect="1"/>
            </p:cNvGraphicFramePr>
            <p:nvPr/>
          </p:nvGraphicFramePr>
          <p:xfrm>
            <a:off x="4005921" y="1357298"/>
            <a:ext cx="525463" cy="2587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71" name="Equation" r:id="rId6" imgW="355320" imgH="177480" progId="Equation.DSMT4">
                    <p:embed/>
                  </p:oleObj>
                </mc:Choice>
                <mc:Fallback>
                  <p:oleObj name="Equation" r:id="rId6" imgW="35532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05921" y="1357298"/>
                          <a:ext cx="525463" cy="2587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6" name="Object 14"/>
            <p:cNvGraphicFramePr>
              <a:graphicFrameLocks noChangeAspect="1"/>
            </p:cNvGraphicFramePr>
            <p:nvPr/>
          </p:nvGraphicFramePr>
          <p:xfrm>
            <a:off x="4676772" y="1360482"/>
            <a:ext cx="695325" cy="258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72" name="Equation" r:id="rId8" imgW="469800" imgH="177480" progId="Equation.DSMT4">
                    <p:embed/>
                  </p:oleObj>
                </mc:Choice>
                <mc:Fallback>
                  <p:oleObj name="Equation" r:id="rId8" imgW="46980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6772" y="1360482"/>
                          <a:ext cx="695325" cy="258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15"/>
            <p:cNvGraphicFramePr>
              <a:graphicFrameLocks noChangeAspect="1"/>
            </p:cNvGraphicFramePr>
            <p:nvPr/>
          </p:nvGraphicFramePr>
          <p:xfrm>
            <a:off x="5594347" y="1360482"/>
            <a:ext cx="544512" cy="258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73" name="Equation" r:id="rId10" imgW="368280" imgH="177480" progId="Equation.DSMT4">
                    <p:embed/>
                  </p:oleObj>
                </mc:Choice>
                <mc:Fallback>
                  <p:oleObj name="Equation" r:id="rId10" imgW="3682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94347" y="1360482"/>
                          <a:ext cx="544512" cy="258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16"/>
            <p:cNvGraphicFramePr>
              <a:graphicFrameLocks noChangeAspect="1"/>
            </p:cNvGraphicFramePr>
            <p:nvPr/>
          </p:nvGraphicFramePr>
          <p:xfrm>
            <a:off x="6573856" y="1544632"/>
            <a:ext cx="712788" cy="258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74" name="Equation" r:id="rId12" imgW="482400" imgH="177480" progId="Equation.DSMT4">
                    <p:embed/>
                  </p:oleObj>
                </mc:Choice>
                <mc:Fallback>
                  <p:oleObj name="Equation" r:id="rId12" imgW="48240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3856" y="1544632"/>
                          <a:ext cx="712788" cy="258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17"/>
            <p:cNvGraphicFramePr>
              <a:graphicFrameLocks noChangeAspect="1"/>
            </p:cNvGraphicFramePr>
            <p:nvPr/>
          </p:nvGraphicFramePr>
          <p:xfrm>
            <a:off x="6572264" y="1979607"/>
            <a:ext cx="544513" cy="258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75" name="Equation" r:id="rId14" imgW="368280" imgH="177480" progId="Equation.DSMT4">
                    <p:embed/>
                  </p:oleObj>
                </mc:Choice>
                <mc:Fallback>
                  <p:oleObj name="Equation" r:id="rId14" imgW="3682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2264" y="1979607"/>
                          <a:ext cx="544513" cy="258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0" name="Object 18"/>
            <p:cNvGraphicFramePr>
              <a:graphicFrameLocks noChangeAspect="1"/>
            </p:cNvGraphicFramePr>
            <p:nvPr/>
          </p:nvGraphicFramePr>
          <p:xfrm>
            <a:off x="6572264" y="2357429"/>
            <a:ext cx="712788" cy="258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76" name="Equation" r:id="rId16" imgW="482400" imgH="177480" progId="Equation.DSMT4">
                    <p:embed/>
                  </p:oleObj>
                </mc:Choice>
                <mc:Fallback>
                  <p:oleObj name="Equation" r:id="rId16" imgW="48240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2264" y="2357429"/>
                          <a:ext cx="712788" cy="258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" name="Object 19"/>
            <p:cNvGraphicFramePr>
              <a:graphicFrameLocks noChangeAspect="1"/>
            </p:cNvGraphicFramePr>
            <p:nvPr/>
          </p:nvGraphicFramePr>
          <p:xfrm>
            <a:off x="6582538" y="2724893"/>
            <a:ext cx="544512" cy="258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77" name="Equation" r:id="rId18" imgW="368280" imgH="177480" progId="Equation.DSMT4">
                    <p:embed/>
                  </p:oleObj>
                </mc:Choice>
                <mc:Fallback>
                  <p:oleObj name="Equation" r:id="rId18" imgW="368280" imgH="177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82538" y="2724893"/>
                          <a:ext cx="544512" cy="2587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712367"/>
              </p:ext>
            </p:extLst>
          </p:nvPr>
        </p:nvGraphicFramePr>
        <p:xfrm>
          <a:off x="5848367" y="2331678"/>
          <a:ext cx="4318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78" name="Equation" r:id="rId20" imgW="241200" imgH="241200" progId="Equation.DSMT4">
                  <p:embed/>
                </p:oleObj>
              </mc:Choice>
              <mc:Fallback>
                <p:oleObj name="Equation" r:id="rId20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67" y="2331678"/>
                        <a:ext cx="431800" cy="42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477941"/>
              </p:ext>
            </p:extLst>
          </p:nvPr>
        </p:nvGraphicFramePr>
        <p:xfrm>
          <a:off x="2411760" y="4221088"/>
          <a:ext cx="43180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79" name="Equation" r:id="rId21" imgW="241200" imgH="241200" progId="Equation.DSMT4">
                  <p:embed/>
                </p:oleObj>
              </mc:Choice>
              <mc:Fallback>
                <p:oleObj name="Equation" r:id="rId21" imgW="241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760" y="4221088"/>
                        <a:ext cx="431800" cy="42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" name="Text Box 629"/>
          <p:cNvSpPr txBox="1">
            <a:spLocks noChangeArrowheads="1"/>
          </p:cNvSpPr>
          <p:nvPr/>
        </p:nvSpPr>
        <p:spPr bwMode="auto">
          <a:xfrm>
            <a:off x="1688240" y="938298"/>
            <a:ext cx="48999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dirty="0">
                <a:latin typeface="+mn-ea"/>
                <a:ea typeface="+mn-ea"/>
              </a:rPr>
              <a:t>가 취하는 값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en-US" altLang="ko-KR" i="1" dirty="0">
                <a:latin typeface="+mn-ea"/>
                <a:ea typeface="+mn-ea"/>
              </a:rPr>
              <a:t>1, 1.5, 2, </a:t>
            </a:r>
            <a:r>
              <a:rPr lang="en-US" altLang="ko-KR" i="1" dirty="0" smtClean="0">
                <a:latin typeface="+mn-ea"/>
                <a:ea typeface="+mn-ea"/>
              </a:rPr>
              <a:t>2.5, 3, 3.5, 4</a:t>
            </a:r>
            <a:endParaRPr lang="en-US" altLang="ko-KR" i="1" dirty="0">
              <a:latin typeface="+mn-ea"/>
              <a:ea typeface="+mn-ea"/>
            </a:endParaRPr>
          </a:p>
        </p:txBody>
      </p:sp>
      <p:graphicFrame>
        <p:nvGraphicFramePr>
          <p:cNvPr id="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029730"/>
              </p:ext>
            </p:extLst>
          </p:nvPr>
        </p:nvGraphicFramePr>
        <p:xfrm>
          <a:off x="567614" y="836712"/>
          <a:ext cx="1217191" cy="5698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80" name="Equation" r:id="rId23" imgW="825480" imgH="393480" progId="Equation.DSMT4">
                  <p:embed/>
                </p:oleObj>
              </mc:Choice>
              <mc:Fallback>
                <p:oleObj name="Equation" r:id="rId23" imgW="8254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14" y="836712"/>
                        <a:ext cx="1217191" cy="5698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표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59790"/>
              </p:ext>
            </p:extLst>
          </p:nvPr>
        </p:nvGraphicFramePr>
        <p:xfrm>
          <a:off x="492224" y="5711656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1.5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2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2.5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3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3.5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2/16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3/16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4/16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3/16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2/16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1/16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87" name="그룹 30"/>
          <p:cNvGrpSpPr/>
          <p:nvPr/>
        </p:nvGrpSpPr>
        <p:grpSpPr>
          <a:xfrm>
            <a:off x="444556" y="5096014"/>
            <a:ext cx="3909648" cy="569898"/>
            <a:chOff x="4427538" y="1785926"/>
            <a:chExt cx="3909648" cy="569898"/>
          </a:xfrm>
        </p:grpSpPr>
        <p:sp>
          <p:nvSpPr>
            <p:cNvPr id="88" name="Text Box 65"/>
            <p:cNvSpPr txBox="1">
              <a:spLocks noChangeArrowheads="1"/>
            </p:cNvSpPr>
            <p:nvPr/>
          </p:nvSpPr>
          <p:spPr bwMode="auto">
            <a:xfrm>
              <a:off x="4427538" y="1844675"/>
              <a:ext cx="143986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dirty="0">
                  <a:solidFill>
                    <a:schemeClr val="tx2"/>
                  </a:solidFill>
                  <a:latin typeface="+mn-ea"/>
                  <a:ea typeface="+mn-ea"/>
                </a:rPr>
                <a:t>표본평균 </a:t>
              </a:r>
              <a:endParaRPr lang="en-US" altLang="ko-KR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89" name="Text Box 71"/>
            <p:cNvSpPr txBox="1">
              <a:spLocks noChangeArrowheads="1"/>
            </p:cNvSpPr>
            <p:nvPr/>
          </p:nvSpPr>
          <p:spPr bwMode="auto">
            <a:xfrm>
              <a:off x="6608399" y="1844675"/>
              <a:ext cx="172878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dirty="0">
                  <a:latin typeface="+mn-ea"/>
                  <a:ea typeface="+mn-ea"/>
                </a:rPr>
                <a:t>의 </a:t>
              </a:r>
              <a:r>
                <a:rPr lang="ko-KR" altLang="en-US" dirty="0" smtClean="0">
                  <a:latin typeface="+mn-ea"/>
                  <a:ea typeface="+mn-ea"/>
                </a:rPr>
                <a:t>확률분포</a:t>
              </a:r>
              <a:endParaRPr lang="en-US" altLang="ko-KR" i="1" dirty="0">
                <a:latin typeface="+mn-ea"/>
                <a:ea typeface="+mn-ea"/>
              </a:endParaRPr>
            </a:p>
          </p:txBody>
        </p:sp>
        <p:graphicFrame>
          <p:nvGraphicFramePr>
            <p:cNvPr id="90" name="Object 5"/>
            <p:cNvGraphicFramePr>
              <a:graphicFrameLocks noChangeAspect="1"/>
            </p:cNvGraphicFramePr>
            <p:nvPr/>
          </p:nvGraphicFramePr>
          <p:xfrm>
            <a:off x="5489940" y="1785926"/>
            <a:ext cx="1217191" cy="5698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081" name="Equation" r:id="rId25" imgW="825480" imgH="393480" progId="Equation.DSMT4">
                    <p:embed/>
                  </p:oleObj>
                </mc:Choice>
                <mc:Fallback>
                  <p:oleObj name="Equation" r:id="rId25" imgW="82548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89940" y="1785926"/>
                          <a:ext cx="1217191" cy="56989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423656"/>
              </p:ext>
            </p:extLst>
          </p:nvPr>
        </p:nvGraphicFramePr>
        <p:xfrm>
          <a:off x="788617" y="6064533"/>
          <a:ext cx="263525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82" name="Equation" r:id="rId27" imgW="177646" imgH="228402" progId="Equation.DSMT4">
                  <p:embed/>
                </p:oleObj>
              </mc:Choice>
              <mc:Fallback>
                <p:oleObj name="Equation" r:id="rId27" imgW="177646" imgH="228402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617" y="6064533"/>
                        <a:ext cx="263525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31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중심극한정리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621"/>
              <p:cNvSpPr>
                <a:spLocks noChangeArrowheads="1"/>
              </p:cNvSpPr>
              <p:nvPr/>
            </p:nvSpPr>
            <p:spPr bwMode="auto">
              <a:xfrm>
                <a:off x="541336" y="3796618"/>
                <a:ext cx="3816350" cy="3745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과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2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가 취하는 값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:r>
                  <a:rPr lang="en-US" altLang="ko-KR" i="1" dirty="0">
                    <a:latin typeface="+mn-ea"/>
                    <a:ea typeface="+mn-ea"/>
                  </a:rPr>
                  <a:t>1, 2, 3, </a:t>
                </a:r>
                <a:r>
                  <a:rPr lang="en-US" altLang="ko-KR" i="1" dirty="0" smtClean="0">
                    <a:latin typeface="+mn-ea"/>
                    <a:ea typeface="+mn-ea"/>
                  </a:rPr>
                  <a:t>4</a:t>
                </a:r>
                <a:endParaRPr lang="en-US" altLang="ko-KR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5" name="Rectangle 6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1336" y="3796618"/>
                <a:ext cx="3816350" cy="374526"/>
              </a:xfrm>
              <a:prstGeom prst="rect">
                <a:avLst/>
              </a:prstGeom>
              <a:blipFill rotWithShape="1">
                <a:blip r:embed="rId3"/>
                <a:stretch>
                  <a:fillRect t="-6557" b="-26230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22"/>
              <p:cNvSpPr>
                <a:spLocks noChangeArrowheads="1"/>
              </p:cNvSpPr>
              <p:nvPr/>
            </p:nvSpPr>
            <p:spPr bwMode="auto">
              <a:xfrm>
                <a:off x="571504" y="5798592"/>
                <a:ext cx="5786446" cy="3667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3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취하는 값 </a:t>
                </a:r>
                <a:r>
                  <a:rPr lang="en-US" altLang="ko-KR" dirty="0">
                    <a:latin typeface="+mn-ea"/>
                    <a:ea typeface="+mn-ea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(1, 1, 1),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(1, 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1, 2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), …,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(4, 4, 4)</m:t>
                    </m:r>
                  </m:oMath>
                </a14:m>
                <a:endParaRPr lang="en-US" altLang="ko-KR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6" name="Rectangle 6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1504" y="5798592"/>
                <a:ext cx="5786446" cy="366712"/>
              </a:xfrm>
              <a:prstGeom prst="rect">
                <a:avLst/>
              </a:prstGeom>
              <a:blipFill rotWithShape="1">
                <a:blip r:embed="rId4"/>
                <a:stretch>
                  <a:fillRect l="-316" t="-8333" b="-2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그룹 80"/>
          <p:cNvGrpSpPr/>
          <p:nvPr/>
        </p:nvGrpSpPr>
        <p:grpSpPr>
          <a:xfrm>
            <a:off x="4247870" y="2132856"/>
            <a:ext cx="4500594" cy="569913"/>
            <a:chOff x="4071934" y="1857375"/>
            <a:chExt cx="4500594" cy="569913"/>
          </a:xfrm>
        </p:grpSpPr>
        <p:sp>
          <p:nvSpPr>
            <p:cNvPr id="38" name="Text Box 65"/>
            <p:cNvSpPr txBox="1">
              <a:spLocks noChangeArrowheads="1"/>
            </p:cNvSpPr>
            <p:nvPr/>
          </p:nvSpPr>
          <p:spPr bwMode="auto">
            <a:xfrm>
              <a:off x="4071934" y="1916113"/>
              <a:ext cx="143986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dirty="0">
                  <a:solidFill>
                    <a:schemeClr val="tx2"/>
                  </a:solidFill>
                  <a:latin typeface="+mn-ea"/>
                  <a:ea typeface="+mn-ea"/>
                </a:rPr>
                <a:t>표본평균 </a:t>
              </a:r>
              <a:r>
                <a:rPr lang="en-US" altLang="ko-KR" dirty="0">
                  <a:solidFill>
                    <a:schemeClr val="tx2"/>
                  </a:solidFill>
                  <a:latin typeface="+mn-ea"/>
                  <a:ea typeface="+mn-ea"/>
                </a:rPr>
                <a:t>:</a:t>
              </a:r>
            </a:p>
          </p:txBody>
        </p:sp>
        <p:sp>
          <p:nvSpPr>
            <p:cNvPr id="39" name="Text Box 71"/>
            <p:cNvSpPr txBox="1">
              <a:spLocks noChangeArrowheads="1"/>
            </p:cNvSpPr>
            <p:nvPr/>
          </p:nvSpPr>
          <p:spPr bwMode="auto">
            <a:xfrm>
              <a:off x="6843741" y="1916113"/>
              <a:ext cx="172878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>
                  <a:latin typeface="+mn-ea"/>
                  <a:ea typeface="+mn-ea"/>
                </a:rPr>
                <a:t>의 확률분포 </a:t>
              </a:r>
              <a:r>
                <a:rPr lang="en-US" altLang="ko-KR" i="1">
                  <a:latin typeface="+mn-ea"/>
                  <a:ea typeface="+mn-ea"/>
                </a:rPr>
                <a:t>?</a:t>
              </a:r>
            </a:p>
          </p:txBody>
        </p:sp>
        <p:graphicFrame>
          <p:nvGraphicFramePr>
            <p:cNvPr id="40" name="Object 5"/>
            <p:cNvGraphicFramePr>
              <a:graphicFrameLocks noChangeAspect="1"/>
            </p:cNvGraphicFramePr>
            <p:nvPr/>
          </p:nvGraphicFramePr>
          <p:xfrm>
            <a:off x="5243529" y="1857375"/>
            <a:ext cx="1685925" cy="5699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000" name="Equation" r:id="rId5" imgW="1143000" imgH="393480" progId="Equation.DSMT4">
                    <p:embed/>
                  </p:oleObj>
                </mc:Choice>
                <mc:Fallback>
                  <p:oleObj name="Equation" r:id="rId5" imgW="114300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3529" y="1857375"/>
                          <a:ext cx="1685925" cy="5699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6310361"/>
              </p:ext>
            </p:extLst>
          </p:nvPr>
        </p:nvGraphicFramePr>
        <p:xfrm>
          <a:off x="1457920" y="4454054"/>
          <a:ext cx="5994400" cy="919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01" name="Equation" r:id="rId7" imgW="4063680" imgH="634680" progId="Equation.DSMT4">
                  <p:embed/>
                </p:oleObj>
              </mc:Choice>
              <mc:Fallback>
                <p:oleObj name="Equation" r:id="rId7" imgW="406368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920" y="4454054"/>
                        <a:ext cx="5994400" cy="9191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5" name="모서리가 둥근 직사각형 64"/>
              <p:cNvSpPr/>
              <p:nvPr/>
            </p:nvSpPr>
            <p:spPr>
              <a:xfrm>
                <a:off x="611560" y="908720"/>
                <a:ext cx="3189318" cy="500066"/>
              </a:xfrm>
              <a:prstGeom prst="roundRect">
                <a:avLst>
                  <a:gd name="adj" fmla="val 50000"/>
                </a:avLst>
              </a:prstGeom>
              <a:solidFill>
                <a:srgbClr val="00669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1" i="1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𝒏</m:t>
                    </m:r>
                    <m:r>
                      <a:rPr lang="en-US" altLang="ko-KR" b="1" i="1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 = </m:t>
                    </m:r>
                    <m:r>
                      <a:rPr lang="en-US" altLang="ko-KR" b="1" i="1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𝟑</m:t>
                    </m:r>
                  </m:oMath>
                </a14:m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</a:rPr>
                  <a:t>인 표본의 표본평균</a:t>
                </a:r>
              </a:p>
            </p:txBody>
          </p:sp>
        </mc:Choice>
        <mc:Fallback xmlns="">
          <p:sp>
            <p:nvSpPr>
              <p:cNvPr id="65" name="모서리가 둥근 직사각형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908720"/>
                <a:ext cx="3189318" cy="500066"/>
              </a:xfrm>
              <a:prstGeom prst="roundRect">
                <a:avLst>
                  <a:gd name="adj" fmla="val 50000"/>
                </a:avLst>
              </a:prstGeom>
              <a:blipFill rotWithShape="1">
                <a:blip r:embed="rId9"/>
                <a:stretch>
                  <a:fillRect b="-609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642910" y="1628800"/>
            <a:ext cx="3214710" cy="1570033"/>
            <a:chOff x="642910" y="1797957"/>
            <a:chExt cx="3214710" cy="1570033"/>
          </a:xfrm>
        </p:grpSpPr>
        <p:sp>
          <p:nvSpPr>
            <p:cNvPr id="31" name="AutoShape 84" descr="PIC10"/>
            <p:cNvSpPr>
              <a:spLocks noChangeAspect="1" noChangeArrowheads="1"/>
            </p:cNvSpPr>
            <p:nvPr/>
          </p:nvSpPr>
          <p:spPr bwMode="auto">
            <a:xfrm>
              <a:off x="2444750" y="1797957"/>
              <a:ext cx="142875" cy="161925"/>
            </a:xfrm>
            <a:prstGeom prst="rect">
              <a:avLst/>
            </a:prstGeom>
            <a:noFill/>
          </p:spPr>
          <p:txBody>
            <a:bodyPr/>
            <a:lstStyle/>
            <a:p>
              <a:endParaRPr lang="ko-KR" altLang="en-US">
                <a:latin typeface="+mn-ea"/>
                <a:ea typeface="+mn-ea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642910" y="1867792"/>
              <a:ext cx="1428760" cy="1500198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rgbClr val="00A0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3000364" y="2153544"/>
              <a:ext cx="857256" cy="928694"/>
            </a:xfrm>
            <a:prstGeom prst="ellipse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solidFill>
                <a:srgbClr val="00A0C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>
              <a:off x="867442" y="2906952"/>
              <a:ext cx="1071570" cy="1588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/>
            <p:nvPr/>
          </p:nvCxnSpPr>
          <p:spPr>
            <a:xfrm rot="16200000">
              <a:off x="454780" y="2514837"/>
              <a:ext cx="1071570" cy="1588"/>
            </a:xfrm>
            <a:prstGeom prst="straightConnector1">
              <a:avLst/>
            </a:prstGeom>
            <a:ln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/>
            <p:nvPr/>
          </p:nvCxnSpPr>
          <p:spPr>
            <a:xfrm rot="5400000" flipH="1" flipV="1">
              <a:off x="1417604" y="2612514"/>
              <a:ext cx="571504" cy="1588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/>
            <p:nvPr/>
          </p:nvCxnSpPr>
          <p:spPr>
            <a:xfrm rot="5400000" flipH="1" flipV="1">
              <a:off x="1050140" y="2621994"/>
              <a:ext cx="571504" cy="1588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rot="5400000" flipH="1" flipV="1">
              <a:off x="1235700" y="2621994"/>
              <a:ext cx="571504" cy="1588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rot="5400000" flipH="1" flipV="1">
              <a:off x="868236" y="2631474"/>
              <a:ext cx="571504" cy="1588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1010318" y="2337036"/>
              <a:ext cx="714380" cy="1588"/>
            </a:xfrm>
            <a:prstGeom prst="line">
              <a:avLst/>
            </a:prstGeom>
            <a:ln>
              <a:solidFill>
                <a:schemeClr val="tx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1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87338679"/>
                </p:ext>
              </p:extLst>
            </p:nvPr>
          </p:nvGraphicFramePr>
          <p:xfrm>
            <a:off x="1092030" y="2265598"/>
            <a:ext cx="152288" cy="1650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002" name="Equation" r:id="rId10" imgW="114120" imgH="126720" progId="Equation.DSMT4">
                    <p:embed/>
                  </p:oleObj>
                </mc:Choice>
                <mc:Fallback>
                  <p:oleObj name="Equation" r:id="rId10" imgW="1141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92030" y="2265598"/>
                          <a:ext cx="152288" cy="1650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84055262"/>
                </p:ext>
              </p:extLst>
            </p:nvPr>
          </p:nvGraphicFramePr>
          <p:xfrm>
            <a:off x="1276002" y="226559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003" name="Equation" r:id="rId12" imgW="114120" imgH="126720" progId="Equation.DSMT4">
                    <p:embed/>
                  </p:oleObj>
                </mc:Choice>
                <mc:Fallback>
                  <p:oleObj name="Equation" r:id="rId12" imgW="1141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6002" y="2265598"/>
                          <a:ext cx="152400" cy="165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4337140"/>
                </p:ext>
              </p:extLst>
            </p:nvPr>
          </p:nvGraphicFramePr>
          <p:xfrm>
            <a:off x="1469768" y="226559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004" name="Equation" r:id="rId13" imgW="114120" imgH="126720" progId="Equation.DSMT4">
                    <p:embed/>
                  </p:oleObj>
                </mc:Choice>
                <mc:Fallback>
                  <p:oleObj name="Equation" r:id="rId13" imgW="1141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9768" y="2265598"/>
                          <a:ext cx="152400" cy="165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01828551"/>
                </p:ext>
              </p:extLst>
            </p:nvPr>
          </p:nvGraphicFramePr>
          <p:xfrm>
            <a:off x="1642986" y="226559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005" name="Equation" r:id="rId14" imgW="114120" imgH="126720" progId="Equation.DSMT4">
                    <p:embed/>
                  </p:oleObj>
                </mc:Choice>
                <mc:Fallback>
                  <p:oleObj name="Equation" r:id="rId14" imgW="1141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42986" y="2265598"/>
                          <a:ext cx="152400" cy="165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5" name="직사각형 54"/>
            <p:cNvSpPr/>
            <p:nvPr/>
          </p:nvSpPr>
          <p:spPr>
            <a:xfrm>
              <a:off x="1030386" y="2918814"/>
              <a:ext cx="2616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i="1" dirty="0" smtClean="0">
                  <a:latin typeface="+mn-ea"/>
                  <a:ea typeface="+mn-ea"/>
                </a:rPr>
                <a:t>1</a:t>
              </a:r>
              <a:endParaRPr lang="en-US" altLang="ko-KR" sz="1100" i="1" dirty="0">
                <a:latin typeface="+mn-ea"/>
                <a:ea typeface="+mn-ea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1214090" y="2918814"/>
              <a:ext cx="2616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i="1" dirty="0" smtClean="0">
                  <a:latin typeface="+mn-ea"/>
                  <a:ea typeface="+mn-ea"/>
                </a:rPr>
                <a:t>2</a:t>
              </a:r>
              <a:endParaRPr lang="en-US" altLang="ko-KR" sz="1100" i="1" dirty="0">
                <a:latin typeface="+mn-ea"/>
                <a:ea typeface="+mn-ea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398062" y="2918814"/>
              <a:ext cx="2616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i="1" dirty="0" smtClean="0">
                  <a:latin typeface="+mn-ea"/>
                  <a:ea typeface="+mn-ea"/>
                </a:rPr>
                <a:t>3</a:t>
              </a:r>
              <a:endParaRPr lang="en-US" altLang="ko-KR" sz="1100" i="1" dirty="0">
                <a:latin typeface="+mn-ea"/>
                <a:ea typeface="+mn-ea"/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591828" y="2918814"/>
              <a:ext cx="26161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i="1" dirty="0" smtClean="0">
                  <a:latin typeface="+mn-ea"/>
                  <a:ea typeface="+mn-ea"/>
                </a:rPr>
                <a:t>4</a:t>
              </a:r>
              <a:endParaRPr lang="en-US" altLang="ko-KR" sz="1100" i="1" dirty="0">
                <a:latin typeface="+mn-ea"/>
                <a:ea typeface="+mn-ea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42910" y="2204434"/>
              <a:ext cx="394660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i="1" dirty="0" smtClean="0">
                  <a:latin typeface="+mn-ea"/>
                  <a:ea typeface="+mn-ea"/>
                </a:rPr>
                <a:t>1/4</a:t>
              </a:r>
              <a:endParaRPr lang="en-US" altLang="ko-KR" sz="1100" i="1" dirty="0">
                <a:latin typeface="+mn-ea"/>
                <a:ea typeface="+mn-ea"/>
              </a:endParaRPr>
            </a:p>
          </p:txBody>
        </p:sp>
        <p:graphicFrame>
          <p:nvGraphicFramePr>
            <p:cNvPr id="60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35719285"/>
                </p:ext>
              </p:extLst>
            </p:nvPr>
          </p:nvGraphicFramePr>
          <p:xfrm>
            <a:off x="3255294" y="2281506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006" name="Equation" r:id="rId15" imgW="114120" imgH="126720" progId="Equation.DSMT4">
                    <p:embed/>
                  </p:oleObj>
                </mc:Choice>
                <mc:Fallback>
                  <p:oleObj name="Equation" r:id="rId15" imgW="1141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294" y="2281506"/>
                          <a:ext cx="152400" cy="165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40685964"/>
                </p:ext>
              </p:extLst>
            </p:nvPr>
          </p:nvGraphicFramePr>
          <p:xfrm>
            <a:off x="3255294" y="2573611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007" name="Equation" r:id="rId16" imgW="114120" imgH="126720" progId="Equation.DSMT4">
                    <p:embed/>
                  </p:oleObj>
                </mc:Choice>
                <mc:Fallback>
                  <p:oleObj name="Equation" r:id="rId16" imgW="1141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294" y="2573611"/>
                          <a:ext cx="152400" cy="165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직사각형 61"/>
            <p:cNvSpPr/>
            <p:nvPr/>
          </p:nvSpPr>
          <p:spPr>
            <a:xfrm>
              <a:off x="3327212" y="2153544"/>
              <a:ext cx="53040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i="1" dirty="0" smtClean="0">
                  <a:latin typeface="+mn-ea"/>
                  <a:ea typeface="+mn-ea"/>
                </a:rPr>
                <a:t>x</a:t>
              </a:r>
              <a:r>
                <a:rPr lang="en-US" altLang="ko-KR" i="1" baseline="-25000" dirty="0" smtClean="0">
                  <a:latin typeface="+mn-ea"/>
                  <a:ea typeface="+mn-ea"/>
                </a:rPr>
                <a:t>1 </a:t>
              </a:r>
            </a:p>
            <a:p>
              <a:r>
                <a:rPr lang="en-US" altLang="ko-KR" i="1" dirty="0" smtClean="0">
                  <a:latin typeface="+mn-ea"/>
                  <a:ea typeface="+mn-ea"/>
                </a:rPr>
                <a:t>x</a:t>
              </a:r>
              <a:r>
                <a:rPr lang="en-US" altLang="ko-KR" i="1" baseline="-25000" dirty="0" smtClean="0">
                  <a:latin typeface="+mn-ea"/>
                  <a:ea typeface="+mn-ea"/>
                </a:rPr>
                <a:t>2</a:t>
              </a:r>
            </a:p>
            <a:p>
              <a:r>
                <a:rPr lang="en-US" altLang="ko-KR" i="1" dirty="0" smtClean="0">
                  <a:latin typeface="+mn-ea"/>
                  <a:ea typeface="+mn-ea"/>
                </a:rPr>
                <a:t>x</a:t>
              </a:r>
              <a:r>
                <a:rPr lang="en-US" altLang="ko-KR" i="1" baseline="-25000" dirty="0" smtClean="0">
                  <a:latin typeface="+mn-ea"/>
                  <a:ea typeface="+mn-ea"/>
                </a:rPr>
                <a:t>3</a:t>
              </a:r>
            </a:p>
          </p:txBody>
        </p:sp>
        <p:sp>
          <p:nvSpPr>
            <p:cNvPr id="64" name="오른쪽 화살표 63"/>
            <p:cNvSpPr/>
            <p:nvPr/>
          </p:nvSpPr>
          <p:spPr>
            <a:xfrm>
              <a:off x="2357422" y="2348880"/>
              <a:ext cx="428628" cy="500066"/>
            </a:xfrm>
            <a:prstGeom prst="rightArrow">
              <a:avLst/>
            </a:prstGeom>
            <a:solidFill>
              <a:srgbClr val="80D0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graphicFrame>
          <p:nvGraphicFramePr>
            <p:cNvPr id="67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3569748"/>
                </p:ext>
              </p:extLst>
            </p:nvPr>
          </p:nvGraphicFramePr>
          <p:xfrm>
            <a:off x="3255294" y="2845700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008" name="Equation" r:id="rId17" imgW="114120" imgH="126720" progId="Equation.DSMT4">
                    <p:embed/>
                  </p:oleObj>
                </mc:Choice>
                <mc:Fallback>
                  <p:oleObj name="Equation" r:id="rId17" imgW="114120" imgH="12672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5294" y="2845700"/>
                          <a:ext cx="152400" cy="165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7565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+mn-ea"/>
                <a:ea typeface="+mn-ea"/>
              </a:rPr>
              <a:t>중심극한정리</a:t>
            </a:r>
          </a:p>
        </p:txBody>
      </p:sp>
      <p:sp>
        <p:nvSpPr>
          <p:cNvPr id="63" name="Text Box 629"/>
          <p:cNvSpPr txBox="1">
            <a:spLocks noChangeArrowheads="1"/>
          </p:cNvSpPr>
          <p:nvPr/>
        </p:nvSpPr>
        <p:spPr bwMode="auto">
          <a:xfrm>
            <a:off x="2518052" y="1081349"/>
            <a:ext cx="57687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ko-KR" altLang="en-US" dirty="0">
                <a:latin typeface="+mn-ea"/>
                <a:ea typeface="+mn-ea"/>
              </a:rPr>
              <a:t>가 취하는 값 </a:t>
            </a:r>
            <a:r>
              <a:rPr lang="en-US" altLang="ko-KR" dirty="0">
                <a:latin typeface="+mn-ea"/>
                <a:ea typeface="+mn-ea"/>
              </a:rPr>
              <a:t>: </a:t>
            </a:r>
            <a:r>
              <a:rPr lang="en-US" altLang="ko-KR" i="1" dirty="0">
                <a:latin typeface="+mn-ea"/>
                <a:ea typeface="+mn-ea"/>
              </a:rPr>
              <a:t>1, </a:t>
            </a:r>
            <a:r>
              <a:rPr lang="en-US" altLang="ko-KR" i="1" dirty="0" smtClean="0">
                <a:latin typeface="+mn-ea"/>
                <a:ea typeface="+mn-ea"/>
              </a:rPr>
              <a:t>4/3, 5/3, 2</a:t>
            </a:r>
            <a:r>
              <a:rPr lang="en-US" altLang="ko-KR" i="1" dirty="0">
                <a:latin typeface="+mn-ea"/>
                <a:ea typeface="+mn-ea"/>
              </a:rPr>
              <a:t>, </a:t>
            </a:r>
            <a:r>
              <a:rPr lang="en-US" altLang="ko-KR" i="1" dirty="0" smtClean="0">
                <a:latin typeface="+mn-ea"/>
                <a:ea typeface="+mn-ea"/>
              </a:rPr>
              <a:t>7/3, 8/3, 3, 10/3, 11/3, 4</a:t>
            </a:r>
            <a:endParaRPr lang="en-US" altLang="ko-KR" i="1" dirty="0">
              <a:latin typeface="+mn-ea"/>
              <a:ea typeface="+mn-ea"/>
            </a:endParaRPr>
          </a:p>
        </p:txBody>
      </p: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394569"/>
              </p:ext>
            </p:extLst>
          </p:nvPr>
        </p:nvGraphicFramePr>
        <p:xfrm>
          <a:off x="1404958" y="2884139"/>
          <a:ext cx="5810248" cy="1271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547654"/>
                <a:gridCol w="500066"/>
                <a:gridCol w="500066"/>
                <a:gridCol w="500066"/>
                <a:gridCol w="500066"/>
                <a:gridCol w="500066"/>
                <a:gridCol w="500066"/>
                <a:gridCol w="500066"/>
                <a:gridCol w="500066"/>
                <a:gridCol w="500066"/>
              </a:tblGrid>
              <a:tr h="5988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2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3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A0C6"/>
                    </a:solidFill>
                  </a:tcPr>
                </a:tc>
              </a:tr>
              <a:tr h="6731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8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253966"/>
              </p:ext>
            </p:extLst>
          </p:nvPr>
        </p:nvGraphicFramePr>
        <p:xfrm>
          <a:off x="1712034" y="3085153"/>
          <a:ext cx="206375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84" name="Equation" r:id="rId3" imgW="139680" imgH="164880" progId="Equation.DSMT4">
                  <p:embed/>
                </p:oleObj>
              </mc:Choice>
              <mc:Fallback>
                <p:oleObj name="Equation" r:id="rId3" imgW="139680" imgH="16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34" y="3085153"/>
                        <a:ext cx="206375" cy="239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5600966"/>
              </p:ext>
            </p:extLst>
          </p:nvPr>
        </p:nvGraphicFramePr>
        <p:xfrm>
          <a:off x="1665269" y="3651221"/>
          <a:ext cx="263525" cy="33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85" name="Equation" r:id="rId5" imgW="177480" imgH="228600" progId="Equation.DSMT4">
                  <p:embed/>
                </p:oleObj>
              </mc:Choice>
              <mc:Fallback>
                <p:oleObj name="Equation" r:id="rId5" imgW="1774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69" y="3651221"/>
                        <a:ext cx="263525" cy="3317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" name="Text Box 65"/>
          <p:cNvSpPr txBox="1">
            <a:spLocks noChangeArrowheads="1"/>
          </p:cNvSpPr>
          <p:nvPr/>
        </p:nvSpPr>
        <p:spPr bwMode="auto">
          <a:xfrm>
            <a:off x="642910" y="2144705"/>
            <a:ext cx="1439862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ko-KR" altLang="en-US" dirty="0" smtClean="0">
                <a:solidFill>
                  <a:schemeClr val="tx2"/>
                </a:solidFill>
                <a:latin typeface="+mn-ea"/>
                <a:ea typeface="+mn-ea"/>
              </a:rPr>
              <a:t>표본평균</a:t>
            </a:r>
            <a:endParaRPr lang="en-US" altLang="ko-KR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71" name="Text Box 71"/>
          <p:cNvSpPr txBox="1">
            <a:spLocks noChangeArrowheads="1"/>
          </p:cNvSpPr>
          <p:nvPr/>
        </p:nvSpPr>
        <p:spPr bwMode="auto">
          <a:xfrm>
            <a:off x="3294144" y="2134431"/>
            <a:ext cx="17287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ko-KR" altLang="en-US" dirty="0">
                <a:latin typeface="+mn-ea"/>
                <a:ea typeface="+mn-ea"/>
              </a:rPr>
              <a:t>의 </a:t>
            </a:r>
            <a:r>
              <a:rPr lang="ko-KR" altLang="en-US" dirty="0" smtClean="0">
                <a:latin typeface="+mn-ea"/>
                <a:ea typeface="+mn-ea"/>
              </a:rPr>
              <a:t>확률분포</a:t>
            </a:r>
            <a:endParaRPr lang="en-US" altLang="ko-KR" i="1" dirty="0">
              <a:latin typeface="+mn-ea"/>
              <a:ea typeface="+mn-ea"/>
            </a:endParaRPr>
          </a:p>
        </p:txBody>
      </p:sp>
      <p:graphicFrame>
        <p:nvGraphicFramePr>
          <p:cNvPr id="72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577409"/>
              </p:ext>
            </p:extLst>
          </p:nvPr>
        </p:nvGraphicFramePr>
        <p:xfrm>
          <a:off x="3455990" y="4699669"/>
          <a:ext cx="1544638" cy="81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86" name="Equation" r:id="rId7" imgW="1079280" imgH="583920" progId="Equation.DSMT4">
                  <p:embed/>
                </p:oleObj>
              </mc:Choice>
              <mc:Fallback>
                <p:oleObj name="Equation" r:id="rId7" imgW="107928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90" y="4699669"/>
                        <a:ext cx="1544638" cy="817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8615982"/>
              </p:ext>
            </p:extLst>
          </p:nvPr>
        </p:nvGraphicFramePr>
        <p:xfrm>
          <a:off x="948730" y="979763"/>
          <a:ext cx="1685925" cy="56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87" name="Equation" r:id="rId9" imgW="1143000" imgH="393480" progId="Equation.DSMT4">
                  <p:embed/>
                </p:oleObj>
              </mc:Choice>
              <mc:Fallback>
                <p:oleObj name="Equation" r:id="rId9" imgW="1143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8730" y="979763"/>
                        <a:ext cx="1685925" cy="569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974710"/>
              </p:ext>
            </p:extLst>
          </p:nvPr>
        </p:nvGraphicFramePr>
        <p:xfrm>
          <a:off x="1714480" y="2067000"/>
          <a:ext cx="1685925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88" name="Equation" r:id="rId11" imgW="1143000" imgH="393480" progId="Equation.DSMT4">
                  <p:embed/>
                </p:oleObj>
              </mc:Choice>
              <mc:Fallback>
                <p:oleObj name="Equation" r:id="rId11" imgW="11430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4480" y="2067000"/>
                        <a:ext cx="1685925" cy="569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611067"/>
              </p:ext>
            </p:extLst>
          </p:nvPr>
        </p:nvGraphicFramePr>
        <p:xfrm>
          <a:off x="2285984" y="3552887"/>
          <a:ext cx="327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89" name="Equation" r:id="rId13" imgW="228600" imgH="393480" progId="Equation.DSMT4">
                  <p:embed/>
                </p:oleObj>
              </mc:Choice>
              <mc:Fallback>
                <p:oleObj name="Equation" r:id="rId13" imgW="228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5984" y="3552887"/>
                        <a:ext cx="3270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708266"/>
              </p:ext>
            </p:extLst>
          </p:nvPr>
        </p:nvGraphicFramePr>
        <p:xfrm>
          <a:off x="2908378" y="2911448"/>
          <a:ext cx="2174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90" name="Equation" r:id="rId15" imgW="152280" imgH="393480" progId="Equation.DSMT4">
                  <p:embed/>
                </p:oleObj>
              </mc:Choice>
              <mc:Fallback>
                <p:oleObj name="Equation" r:id="rId15" imgW="1522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8378" y="2911448"/>
                        <a:ext cx="217488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777444"/>
              </p:ext>
            </p:extLst>
          </p:nvPr>
        </p:nvGraphicFramePr>
        <p:xfrm>
          <a:off x="2836763" y="3554381"/>
          <a:ext cx="327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91" name="Equation" r:id="rId17" imgW="228600" imgH="393480" progId="Equation.DSMT4">
                  <p:embed/>
                </p:oleObj>
              </mc:Choice>
              <mc:Fallback>
                <p:oleObj name="Equation" r:id="rId17" imgW="228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6763" y="3554381"/>
                        <a:ext cx="3270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8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844115"/>
              </p:ext>
            </p:extLst>
          </p:nvPr>
        </p:nvGraphicFramePr>
        <p:xfrm>
          <a:off x="3357553" y="2911439"/>
          <a:ext cx="2174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92" name="Equation" r:id="rId19" imgW="152280" imgH="393480" progId="Equation.DSMT4">
                  <p:embed/>
                </p:oleObj>
              </mc:Choice>
              <mc:Fallback>
                <p:oleObj name="Equation" r:id="rId19" imgW="1522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7553" y="2911439"/>
                        <a:ext cx="217488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269073"/>
              </p:ext>
            </p:extLst>
          </p:nvPr>
        </p:nvGraphicFramePr>
        <p:xfrm>
          <a:off x="3286116" y="3554376"/>
          <a:ext cx="327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93" name="Equation" r:id="rId21" imgW="228600" imgH="393480" progId="Equation.DSMT4">
                  <p:embed/>
                </p:oleObj>
              </mc:Choice>
              <mc:Fallback>
                <p:oleObj name="Equation" r:id="rId21" imgW="228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16" y="3554376"/>
                        <a:ext cx="3270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397754"/>
              </p:ext>
            </p:extLst>
          </p:nvPr>
        </p:nvGraphicFramePr>
        <p:xfrm>
          <a:off x="3786182" y="3554376"/>
          <a:ext cx="327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94" name="Equation" r:id="rId23" imgW="228600" imgH="393480" progId="Equation.DSMT4">
                  <p:embed/>
                </p:oleObj>
              </mc:Choice>
              <mc:Fallback>
                <p:oleObj name="Equation" r:id="rId23" imgW="228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6182" y="3554376"/>
                        <a:ext cx="3270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3919215"/>
              </p:ext>
            </p:extLst>
          </p:nvPr>
        </p:nvGraphicFramePr>
        <p:xfrm>
          <a:off x="4357685" y="2911439"/>
          <a:ext cx="217488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95" name="Equation" r:id="rId25" imgW="152280" imgH="393480" progId="Equation.DSMT4">
                  <p:embed/>
                </p:oleObj>
              </mc:Choice>
              <mc:Fallback>
                <p:oleObj name="Equation" r:id="rId25" imgW="1522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7685" y="2911439"/>
                        <a:ext cx="217488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872445"/>
              </p:ext>
            </p:extLst>
          </p:nvPr>
        </p:nvGraphicFramePr>
        <p:xfrm>
          <a:off x="4286248" y="3554376"/>
          <a:ext cx="327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96" name="Equation" r:id="rId27" imgW="228600" imgH="393480" progId="Equation.DSMT4">
                  <p:embed/>
                </p:oleObj>
              </mc:Choice>
              <mc:Fallback>
                <p:oleObj name="Equation" r:id="rId27" imgW="228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48" y="3554376"/>
                        <a:ext cx="3270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682022"/>
              </p:ext>
            </p:extLst>
          </p:nvPr>
        </p:nvGraphicFramePr>
        <p:xfrm>
          <a:off x="4857752" y="2911439"/>
          <a:ext cx="217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97" name="Equation" r:id="rId29" imgW="152280" imgH="393480" progId="Equation.DSMT4">
                  <p:embed/>
                </p:oleObj>
              </mc:Choice>
              <mc:Fallback>
                <p:oleObj name="Equation" r:id="rId29" imgW="1522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7752" y="2911439"/>
                        <a:ext cx="217487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1420479"/>
              </p:ext>
            </p:extLst>
          </p:nvPr>
        </p:nvGraphicFramePr>
        <p:xfrm>
          <a:off x="4786314" y="3554376"/>
          <a:ext cx="327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98" name="Equation" r:id="rId31" imgW="228600" imgH="393480" progId="Equation.DSMT4">
                  <p:embed/>
                </p:oleObj>
              </mc:Choice>
              <mc:Fallback>
                <p:oleObj name="Equation" r:id="rId31" imgW="228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6314" y="3554376"/>
                        <a:ext cx="3270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682704"/>
              </p:ext>
            </p:extLst>
          </p:nvPr>
        </p:nvGraphicFramePr>
        <p:xfrm>
          <a:off x="5296654" y="3554376"/>
          <a:ext cx="327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399" name="Equation" r:id="rId33" imgW="228600" imgH="393480" progId="Equation.DSMT4">
                  <p:embed/>
                </p:oleObj>
              </mc:Choice>
              <mc:Fallback>
                <p:oleObj name="Equation" r:id="rId33" imgW="228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6654" y="3554376"/>
                        <a:ext cx="3270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566612"/>
              </p:ext>
            </p:extLst>
          </p:nvPr>
        </p:nvGraphicFramePr>
        <p:xfrm>
          <a:off x="5813425" y="2911448"/>
          <a:ext cx="327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00" name="Equation" r:id="rId35" imgW="228600" imgH="393480" progId="Equation.DSMT4">
                  <p:embed/>
                </p:oleObj>
              </mc:Choice>
              <mc:Fallback>
                <p:oleObj name="Equation" r:id="rId35" imgW="228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3425" y="2911448"/>
                        <a:ext cx="3270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7073795"/>
              </p:ext>
            </p:extLst>
          </p:nvPr>
        </p:nvGraphicFramePr>
        <p:xfrm>
          <a:off x="5796720" y="3554376"/>
          <a:ext cx="327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01" name="Equation" r:id="rId37" imgW="228600" imgH="393480" progId="Equation.DSMT4">
                  <p:embed/>
                </p:oleObj>
              </mc:Choice>
              <mc:Fallback>
                <p:oleObj name="Equation" r:id="rId37" imgW="228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720" y="3554376"/>
                        <a:ext cx="3270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418175"/>
              </p:ext>
            </p:extLst>
          </p:nvPr>
        </p:nvGraphicFramePr>
        <p:xfrm>
          <a:off x="6323013" y="2911448"/>
          <a:ext cx="30797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02" name="Equation" r:id="rId39" imgW="215640" imgH="393480" progId="Equation.DSMT4">
                  <p:embed/>
                </p:oleObj>
              </mc:Choice>
              <mc:Fallback>
                <p:oleObj name="Equation" r:id="rId39" imgW="2156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3013" y="2911448"/>
                        <a:ext cx="30797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710005"/>
              </p:ext>
            </p:extLst>
          </p:nvPr>
        </p:nvGraphicFramePr>
        <p:xfrm>
          <a:off x="6296786" y="3554376"/>
          <a:ext cx="327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03" name="Equation" r:id="rId41" imgW="228600" imgH="393480" progId="Equation.DSMT4">
                  <p:embed/>
                </p:oleObj>
              </mc:Choice>
              <mc:Fallback>
                <p:oleObj name="Equation" r:id="rId41" imgW="228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96786" y="3554376"/>
                        <a:ext cx="3270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102763"/>
              </p:ext>
            </p:extLst>
          </p:nvPr>
        </p:nvGraphicFramePr>
        <p:xfrm>
          <a:off x="6807126" y="3554376"/>
          <a:ext cx="3270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404" name="Equation" r:id="rId43" imgW="228600" imgH="393480" progId="Equation.DSMT4">
                  <p:embed/>
                </p:oleObj>
              </mc:Choice>
              <mc:Fallback>
                <p:oleObj name="Equation" r:id="rId43" imgW="228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7126" y="3554376"/>
                        <a:ext cx="327025" cy="552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793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중심극한정리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모서리가 둥근 직사각형 27"/>
              <p:cNvSpPr/>
              <p:nvPr/>
            </p:nvSpPr>
            <p:spPr>
              <a:xfrm>
                <a:off x="647700" y="1128734"/>
                <a:ext cx="3209920" cy="500066"/>
              </a:xfrm>
              <a:prstGeom prst="roundRect">
                <a:avLst>
                  <a:gd name="adj" fmla="val 50000"/>
                </a:avLst>
              </a:prstGeom>
              <a:solidFill>
                <a:srgbClr val="00669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1" i="0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𝐧</m:t>
                    </m:r>
                    <m:r>
                      <a:rPr lang="en-US" altLang="ko-KR" b="1" i="0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 = </m:t>
                    </m:r>
                    <m:r>
                      <a:rPr lang="en-US" altLang="ko-KR" b="1" i="0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𝟒</m:t>
                    </m:r>
                  </m:oMath>
                </a14:m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</a:rPr>
                  <a:t>인 표본의 표본평균</a:t>
                </a:r>
              </a:p>
            </p:txBody>
          </p:sp>
        </mc:Choice>
        <mc:Fallback xmlns="">
          <p:sp>
            <p:nvSpPr>
              <p:cNvPr id="28" name="모서리가 둥근 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1128734"/>
                <a:ext cx="3209920" cy="500066"/>
              </a:xfrm>
              <a:prstGeom prst="roundRect">
                <a:avLst>
                  <a:gd name="adj" fmla="val 50000"/>
                </a:avLst>
              </a:prstGeom>
              <a:blipFill rotWithShape="1">
                <a:blip r:embed="rId3"/>
                <a:stretch>
                  <a:fillRect b="-609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872905"/>
              </p:ext>
            </p:extLst>
          </p:nvPr>
        </p:nvGraphicFramePr>
        <p:xfrm>
          <a:off x="683568" y="2768064"/>
          <a:ext cx="7643872" cy="1885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484"/>
                <a:gridCol w="955484"/>
                <a:gridCol w="955484"/>
                <a:gridCol w="955484"/>
                <a:gridCol w="955484"/>
                <a:gridCol w="955484"/>
                <a:gridCol w="955484"/>
                <a:gridCol w="955484"/>
              </a:tblGrid>
              <a:tr h="4712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5/4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6/4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7/4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2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9/4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10/4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</a:tr>
              <a:tr h="4712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4/4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10/4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20/4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31/4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40/4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44/4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12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11/4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3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13/4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14/4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15/4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4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0C6"/>
                    </a:solidFill>
                  </a:tcPr>
                </a:tc>
              </a:tr>
              <a:tr h="4712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401/4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31/4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20/4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10/4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4/4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4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0" name="그룹 26"/>
          <p:cNvGrpSpPr/>
          <p:nvPr/>
        </p:nvGrpSpPr>
        <p:grpSpPr>
          <a:xfrm>
            <a:off x="1040760" y="2862411"/>
            <a:ext cx="263525" cy="1708729"/>
            <a:chOff x="1142976" y="1733673"/>
            <a:chExt cx="263525" cy="1708729"/>
          </a:xfrm>
        </p:grpSpPr>
        <p:graphicFrame>
          <p:nvGraphicFramePr>
            <p:cNvPr id="31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3047045"/>
                </p:ext>
              </p:extLst>
            </p:nvPr>
          </p:nvGraphicFramePr>
          <p:xfrm>
            <a:off x="1189013" y="1733673"/>
            <a:ext cx="206375" cy="239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58" name="Equation" r:id="rId4" imgW="139680" imgH="164880" progId="Equation.DSMT4">
                    <p:embed/>
                  </p:oleObj>
                </mc:Choice>
                <mc:Fallback>
                  <p:oleObj name="Equation" r:id="rId4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9013" y="1733673"/>
                          <a:ext cx="206375" cy="2397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9757157"/>
                </p:ext>
              </p:extLst>
            </p:nvPr>
          </p:nvGraphicFramePr>
          <p:xfrm>
            <a:off x="1142976" y="2209656"/>
            <a:ext cx="263525" cy="331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59" name="Equation" r:id="rId6" imgW="177480" imgH="228600" progId="Equation.DSMT4">
                    <p:embed/>
                  </p:oleObj>
                </mc:Choice>
                <mc:Fallback>
                  <p:oleObj name="Equation" r:id="rId6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2976" y="2209656"/>
                          <a:ext cx="263525" cy="331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7194463"/>
                </p:ext>
              </p:extLst>
            </p:nvPr>
          </p:nvGraphicFramePr>
          <p:xfrm>
            <a:off x="1189014" y="2719296"/>
            <a:ext cx="206375" cy="239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60" name="Equation" r:id="rId8" imgW="139680" imgH="164880" progId="Equation.DSMT4">
                    <p:embed/>
                  </p:oleObj>
                </mc:Choice>
                <mc:Fallback>
                  <p:oleObj name="Equation" r:id="rId8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9014" y="2719296"/>
                          <a:ext cx="206375" cy="2397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9271323"/>
                </p:ext>
              </p:extLst>
            </p:nvPr>
          </p:nvGraphicFramePr>
          <p:xfrm>
            <a:off x="1142976" y="3110614"/>
            <a:ext cx="263525" cy="331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61" name="Equation" r:id="rId9" imgW="177480" imgH="228600" progId="Equation.DSMT4">
                    <p:embed/>
                  </p:oleObj>
                </mc:Choice>
                <mc:Fallback>
                  <p:oleObj name="Equation" r:id="rId9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2976" y="3110614"/>
                          <a:ext cx="263525" cy="3317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" name="그룹 27"/>
          <p:cNvGrpSpPr/>
          <p:nvPr/>
        </p:nvGrpSpPr>
        <p:grpSpPr>
          <a:xfrm>
            <a:off x="642910" y="1916832"/>
            <a:ext cx="7731158" cy="611204"/>
            <a:chOff x="642910" y="1071546"/>
            <a:chExt cx="7731158" cy="611204"/>
          </a:xfrm>
        </p:grpSpPr>
        <p:graphicFrame>
          <p:nvGraphicFramePr>
            <p:cNvPr id="36" name="Object 9"/>
            <p:cNvGraphicFramePr>
              <a:graphicFrameLocks noChangeAspect="1"/>
            </p:cNvGraphicFramePr>
            <p:nvPr/>
          </p:nvGraphicFramePr>
          <p:xfrm>
            <a:off x="5357818" y="1071546"/>
            <a:ext cx="3016250" cy="585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62" name="Equation" r:id="rId10" imgW="2108160" imgH="419040" progId="Equation.DSMT4">
                    <p:embed/>
                  </p:oleObj>
                </mc:Choice>
                <mc:Fallback>
                  <p:oleObj name="Equation" r:id="rId10" imgW="2108160" imgH="419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57818" y="1071546"/>
                          <a:ext cx="3016250" cy="5857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Text Box 65"/>
            <p:cNvSpPr txBox="1">
              <a:spLocks noChangeArrowheads="1"/>
            </p:cNvSpPr>
            <p:nvPr/>
          </p:nvSpPr>
          <p:spPr bwMode="auto">
            <a:xfrm>
              <a:off x="642910" y="1179593"/>
              <a:ext cx="143986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dirty="0">
                  <a:solidFill>
                    <a:schemeClr val="tx2"/>
                  </a:solidFill>
                  <a:latin typeface="+mn-ea"/>
                  <a:ea typeface="+mn-ea"/>
                </a:rPr>
                <a:t>표본평균 </a:t>
              </a:r>
              <a:endParaRPr lang="en-US" altLang="ko-KR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38" name="Text Box 71"/>
            <p:cNvSpPr txBox="1">
              <a:spLocks noChangeArrowheads="1"/>
            </p:cNvSpPr>
            <p:nvPr/>
          </p:nvSpPr>
          <p:spPr bwMode="auto">
            <a:xfrm>
              <a:off x="3755360" y="1179593"/>
              <a:ext cx="172878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dirty="0">
                  <a:latin typeface="+mn-ea"/>
                  <a:ea typeface="+mn-ea"/>
                </a:rPr>
                <a:t>의 </a:t>
              </a:r>
              <a:r>
                <a:rPr lang="ko-KR" altLang="en-US" dirty="0" smtClean="0">
                  <a:latin typeface="+mn-ea"/>
                  <a:ea typeface="+mn-ea"/>
                </a:rPr>
                <a:t>확률분포</a:t>
              </a:r>
              <a:endParaRPr lang="en-US" altLang="ko-KR" i="1" dirty="0">
                <a:latin typeface="+mn-ea"/>
                <a:ea typeface="+mn-ea"/>
              </a:endParaRPr>
            </a:p>
          </p:txBody>
        </p:sp>
        <p:graphicFrame>
          <p:nvGraphicFramePr>
            <p:cNvPr id="39" name="Object 7"/>
            <p:cNvGraphicFramePr>
              <a:graphicFrameLocks noChangeAspect="1"/>
            </p:cNvGraphicFramePr>
            <p:nvPr/>
          </p:nvGraphicFramePr>
          <p:xfrm>
            <a:off x="1714480" y="1112838"/>
            <a:ext cx="2136775" cy="569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1963" name="Equation" r:id="rId12" imgW="1447560" imgH="393480" progId="Equation.DSMT4">
                    <p:embed/>
                  </p:oleObj>
                </mc:Choice>
                <mc:Fallback>
                  <p:oleObj name="Equation" r:id="rId12" imgW="144756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14480" y="1112838"/>
                          <a:ext cx="2136775" cy="5699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2337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중심극한정리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모서리가 둥근 직사각형 27"/>
              <p:cNvSpPr/>
              <p:nvPr/>
            </p:nvSpPr>
            <p:spPr>
              <a:xfrm>
                <a:off x="647700" y="1128734"/>
                <a:ext cx="3209920" cy="500066"/>
              </a:xfrm>
              <a:prstGeom prst="roundRect">
                <a:avLst>
                  <a:gd name="adj" fmla="val 50000"/>
                </a:avLst>
              </a:prstGeom>
              <a:solidFill>
                <a:srgbClr val="006699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ko-KR" b="1" i="0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𝐧</m:t>
                    </m:r>
                    <m:r>
                      <a:rPr lang="en-US" altLang="ko-KR" b="1" i="0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 =</m:t>
                    </m:r>
                    <m:r>
                      <a:rPr lang="en-US" altLang="ko-KR" b="1" i="0" spc="-100" dirty="0" smtClean="0">
                        <a:solidFill>
                          <a:schemeClr val="bg1"/>
                        </a:solidFill>
                        <a:latin typeface="Cambria Math"/>
                      </a:rPr>
                      <m:t>𝟓</m:t>
                    </m:r>
                  </m:oMath>
                </a14:m>
                <a:r>
                  <a:rPr lang="ko-KR" altLang="en-US" b="1" spc="-100" dirty="0">
                    <a:solidFill>
                      <a:schemeClr val="bg1"/>
                    </a:solidFill>
                    <a:latin typeface="+mn-ea"/>
                  </a:rPr>
                  <a:t>인 표본의 표본평균</a:t>
                </a:r>
              </a:p>
            </p:txBody>
          </p:sp>
        </mc:Choice>
        <mc:Fallback xmlns="">
          <p:sp>
            <p:nvSpPr>
              <p:cNvPr id="28" name="모서리가 둥근 직사각형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" y="1128734"/>
                <a:ext cx="3209920" cy="500066"/>
              </a:xfrm>
              <a:prstGeom prst="roundRect">
                <a:avLst>
                  <a:gd name="adj" fmla="val 50000"/>
                </a:avLst>
              </a:prstGeom>
              <a:blipFill rotWithShape="1">
                <a:blip r:embed="rId3"/>
                <a:stretch>
                  <a:fillRect b="-6098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584827"/>
              </p:ext>
            </p:extLst>
          </p:nvPr>
        </p:nvGraphicFramePr>
        <p:xfrm>
          <a:off x="683568" y="2768064"/>
          <a:ext cx="7643872" cy="1885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484"/>
                <a:gridCol w="955484"/>
                <a:gridCol w="955484"/>
                <a:gridCol w="955484"/>
                <a:gridCol w="955484"/>
                <a:gridCol w="955484"/>
                <a:gridCol w="955484"/>
                <a:gridCol w="955484"/>
              </a:tblGrid>
              <a:tr h="4712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6/5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7/5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8/5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9/5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2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11/5</a:t>
                      </a:r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A0C6"/>
                    </a:solidFill>
                  </a:tcPr>
                </a:tc>
              </a:tr>
              <a:tr h="4712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5/4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15/4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35/4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65/4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101/4</a:t>
                      </a:r>
                      <a:r>
                        <a:rPr lang="en-US" altLang="ko-KR" sz="1600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sz="1600" baseline="40000" dirty="0">
                        <a:latin typeface="Book Antiqua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135/4</a:t>
                      </a:r>
                      <a:r>
                        <a:rPr lang="en-US" altLang="ko-KR" sz="1600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sz="1600" baseline="40000" dirty="0">
                        <a:latin typeface="Book Antiqua" pitchFamily="18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12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13/5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14/5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3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16/5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17/5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18/5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solidFill>
                      <a:srgbClr val="00A0C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chemeClr val="tx2"/>
                          </a:solidFill>
                          <a:latin typeface="Book Antiqua" pitchFamily="18" charset="0"/>
                        </a:rPr>
                        <a:t>19/5</a:t>
                      </a:r>
                      <a:endParaRPr lang="ko-KR" altLang="en-US" dirty="0">
                        <a:solidFill>
                          <a:schemeClr val="tx2"/>
                        </a:solidFill>
                        <a:latin typeface="Book Antiqua" pitchFamily="18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A0C6"/>
                    </a:solidFill>
                  </a:tcPr>
                </a:tc>
              </a:tr>
              <a:tr h="471268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Book Antiqua" pitchFamily="18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155/4</a:t>
                      </a:r>
                      <a:r>
                        <a:rPr lang="en-US" altLang="ko-KR" sz="1600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sz="1600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135/4</a:t>
                      </a:r>
                      <a:r>
                        <a:rPr lang="en-US" altLang="ko-KR" sz="1600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sz="1600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latin typeface="Book Antiqua" pitchFamily="18" charset="0"/>
                        </a:rPr>
                        <a:t>101/4</a:t>
                      </a:r>
                      <a:r>
                        <a:rPr lang="en-US" altLang="ko-KR" sz="1600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sz="1600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65/4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35/4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15/4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Book Antiqua" pitchFamily="18" charset="0"/>
                        </a:rPr>
                        <a:t>5/4</a:t>
                      </a:r>
                      <a:r>
                        <a:rPr lang="en-US" altLang="ko-KR" baseline="40000" dirty="0" smtClean="0">
                          <a:latin typeface="Book Antiqua" pitchFamily="18" charset="0"/>
                        </a:rPr>
                        <a:t>5</a:t>
                      </a:r>
                      <a:endParaRPr lang="ko-KR" altLang="en-US" baseline="40000" dirty="0">
                        <a:latin typeface="Book Antiqua" pitchFamily="18" charset="0"/>
                      </a:endParaRPr>
                    </a:p>
                  </a:txBody>
                  <a:tcPr anchor="ctr"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0" name="그룹 26"/>
          <p:cNvGrpSpPr/>
          <p:nvPr/>
        </p:nvGrpSpPr>
        <p:grpSpPr>
          <a:xfrm>
            <a:off x="1040760" y="2862411"/>
            <a:ext cx="263525" cy="1708729"/>
            <a:chOff x="1142976" y="1733673"/>
            <a:chExt cx="263525" cy="1708729"/>
          </a:xfrm>
        </p:grpSpPr>
        <p:graphicFrame>
          <p:nvGraphicFramePr>
            <p:cNvPr id="31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22013580"/>
                </p:ext>
              </p:extLst>
            </p:nvPr>
          </p:nvGraphicFramePr>
          <p:xfrm>
            <a:off x="1189013" y="1733673"/>
            <a:ext cx="206375" cy="2397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952" name="Equation" r:id="rId4" imgW="139680" imgH="164880" progId="Equation.DSMT4">
                    <p:embed/>
                  </p:oleObj>
                </mc:Choice>
                <mc:Fallback>
                  <p:oleObj name="Equation" r:id="rId4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9013" y="1733673"/>
                          <a:ext cx="206375" cy="2397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9013756"/>
                </p:ext>
              </p:extLst>
            </p:nvPr>
          </p:nvGraphicFramePr>
          <p:xfrm>
            <a:off x="1142976" y="2209656"/>
            <a:ext cx="263525" cy="331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953" name="Equation" r:id="rId6" imgW="177480" imgH="228600" progId="Equation.DSMT4">
                    <p:embed/>
                  </p:oleObj>
                </mc:Choice>
                <mc:Fallback>
                  <p:oleObj name="Equation" r:id="rId6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2976" y="2209656"/>
                          <a:ext cx="263525" cy="331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2277299"/>
                </p:ext>
              </p:extLst>
            </p:nvPr>
          </p:nvGraphicFramePr>
          <p:xfrm>
            <a:off x="1189014" y="2719296"/>
            <a:ext cx="206375" cy="239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954" name="Equation" r:id="rId8" imgW="139680" imgH="164880" progId="Equation.DSMT4">
                    <p:embed/>
                  </p:oleObj>
                </mc:Choice>
                <mc:Fallback>
                  <p:oleObj name="Equation" r:id="rId8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9014" y="2719296"/>
                          <a:ext cx="206375" cy="2397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36213825"/>
                </p:ext>
              </p:extLst>
            </p:nvPr>
          </p:nvGraphicFramePr>
          <p:xfrm>
            <a:off x="1142976" y="3110614"/>
            <a:ext cx="263525" cy="331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955" name="Equation" r:id="rId9" imgW="177480" imgH="228600" progId="Equation.DSMT4">
                    <p:embed/>
                  </p:oleObj>
                </mc:Choice>
                <mc:Fallback>
                  <p:oleObj name="Equation" r:id="rId9" imgW="1774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2976" y="3110614"/>
                          <a:ext cx="263525" cy="3317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그룹 28"/>
          <p:cNvGrpSpPr/>
          <p:nvPr/>
        </p:nvGrpSpPr>
        <p:grpSpPr>
          <a:xfrm>
            <a:off x="642910" y="1938484"/>
            <a:ext cx="5327028" cy="569912"/>
            <a:chOff x="642910" y="3951288"/>
            <a:chExt cx="5327028" cy="569912"/>
          </a:xfrm>
        </p:grpSpPr>
        <p:sp>
          <p:nvSpPr>
            <p:cNvPr id="17" name="Text Box 65"/>
            <p:cNvSpPr txBox="1">
              <a:spLocks noChangeArrowheads="1"/>
            </p:cNvSpPr>
            <p:nvPr/>
          </p:nvSpPr>
          <p:spPr bwMode="auto">
            <a:xfrm>
              <a:off x="642910" y="4017961"/>
              <a:ext cx="1439862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dirty="0">
                  <a:solidFill>
                    <a:schemeClr val="tx2"/>
                  </a:solidFill>
                  <a:latin typeface="+mn-ea"/>
                  <a:ea typeface="+mn-ea"/>
                </a:rPr>
                <a:t>표본평균 </a:t>
              </a:r>
              <a:endParaRPr lang="en-US" altLang="ko-KR" dirty="0">
                <a:solidFill>
                  <a:schemeClr val="tx2"/>
                </a:solidFill>
                <a:latin typeface="+mn-ea"/>
                <a:ea typeface="+mn-ea"/>
              </a:endParaRPr>
            </a:p>
          </p:txBody>
        </p:sp>
        <p:sp>
          <p:nvSpPr>
            <p:cNvPr id="18" name="Text Box 71"/>
            <p:cNvSpPr txBox="1">
              <a:spLocks noChangeArrowheads="1"/>
            </p:cNvSpPr>
            <p:nvPr/>
          </p:nvSpPr>
          <p:spPr bwMode="auto">
            <a:xfrm>
              <a:off x="4241151" y="4017961"/>
              <a:ext cx="1728787" cy="3667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ko-KR" altLang="en-US" dirty="0">
                  <a:latin typeface="+mn-ea"/>
                  <a:ea typeface="+mn-ea"/>
                </a:rPr>
                <a:t>의 </a:t>
              </a:r>
              <a:r>
                <a:rPr lang="ko-KR" altLang="en-US" dirty="0" smtClean="0">
                  <a:latin typeface="+mn-ea"/>
                  <a:ea typeface="+mn-ea"/>
                </a:rPr>
                <a:t>확률분포</a:t>
              </a:r>
              <a:endParaRPr lang="en-US" altLang="ko-KR" i="1" dirty="0">
                <a:latin typeface="+mn-ea"/>
                <a:ea typeface="+mn-ea"/>
              </a:endParaRPr>
            </a:p>
          </p:txBody>
        </p:sp>
        <p:graphicFrame>
          <p:nvGraphicFramePr>
            <p:cNvPr id="19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2526407"/>
                </p:ext>
              </p:extLst>
            </p:nvPr>
          </p:nvGraphicFramePr>
          <p:xfrm>
            <a:off x="1691680" y="3951288"/>
            <a:ext cx="2606675" cy="569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956" name="Equation" r:id="rId10" imgW="1765080" imgH="393480" progId="Equation.DSMT4">
                    <p:embed/>
                  </p:oleObj>
                </mc:Choice>
                <mc:Fallback>
                  <p:oleObj name="Equation" r:id="rId10" imgW="176508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91680" y="3951288"/>
                          <a:ext cx="2606675" cy="5699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6579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5650" y="1660041"/>
            <a:ext cx="3643946" cy="8540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 smtClean="0">
                <a:ea typeface="맑은 고딕" panose="020B0503020000020004" pitchFamily="50" charset="-127"/>
                <a:cs typeface="+mj-cs"/>
              </a:rPr>
              <a:t>7.1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정규분포</a:t>
            </a:r>
            <a:endParaRPr lang="en-US" altLang="ko-KR" sz="4800" b="1" spc="-150" dirty="0">
              <a:ea typeface="맑은 고딕" panose="020B0503020000020004" pitchFamily="50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중심극한정리</a:t>
            </a:r>
          </a:p>
        </p:txBody>
      </p:sp>
      <p:grpSp>
        <p:nvGrpSpPr>
          <p:cNvPr id="14" name="그룹 17"/>
          <p:cNvGrpSpPr/>
          <p:nvPr/>
        </p:nvGrpSpPr>
        <p:grpSpPr>
          <a:xfrm>
            <a:off x="1738375" y="764704"/>
            <a:ext cx="5238622" cy="857256"/>
            <a:chOff x="1738375" y="428604"/>
            <a:chExt cx="5238622" cy="857256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1738375" y="428604"/>
              <a:ext cx="5238622" cy="857256"/>
            </a:xfrm>
            <a:prstGeom prst="roundRect">
              <a:avLst/>
            </a:prstGeom>
            <a:solidFill>
              <a:srgbClr val="00669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spc="-100">
                <a:solidFill>
                  <a:schemeClr val="bg1"/>
                </a:solidFill>
                <a:latin typeface="Cambria Math"/>
              </a:endParaRPr>
            </a:p>
          </p:txBody>
        </p:sp>
        <p:graphicFrame>
          <p:nvGraphicFramePr>
            <p:cNvPr id="20" name="Object 9"/>
            <p:cNvGraphicFramePr>
              <a:graphicFrameLocks noChangeAspect="1"/>
            </p:cNvGraphicFramePr>
            <p:nvPr/>
          </p:nvGraphicFramePr>
          <p:xfrm>
            <a:off x="4864114" y="500042"/>
            <a:ext cx="1708150" cy="5857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3856" name="Equation" r:id="rId3" imgW="1193760" imgH="419040" progId="Equation.DSMT4">
                    <p:embed/>
                  </p:oleObj>
                </mc:Choice>
                <mc:Fallback>
                  <p:oleObj name="Equation" r:id="rId3" imgW="1193760" imgH="4190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64114" y="500042"/>
                          <a:ext cx="1708150" cy="5857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1989599" y="644116"/>
              <a:ext cx="2857520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b="1" dirty="0" smtClean="0"/>
                <a:t>표본평균의 평균과 분산 </a:t>
              </a:r>
              <a:r>
                <a:rPr lang="en-US" altLang="ko-KR" b="1" dirty="0" smtClean="0"/>
                <a:t>:</a:t>
              </a:r>
              <a:endParaRPr lang="ko-KR" altLang="en-US" b="1" dirty="0"/>
            </a:p>
          </p:txBody>
        </p:sp>
      </p:grpSp>
      <p:grpSp>
        <p:nvGrpSpPr>
          <p:cNvPr id="22" name="그룹 23"/>
          <p:cNvGrpSpPr/>
          <p:nvPr/>
        </p:nvGrpSpPr>
        <p:grpSpPr>
          <a:xfrm>
            <a:off x="853571" y="1972299"/>
            <a:ext cx="7426134" cy="3911552"/>
            <a:chOff x="132570" y="1428736"/>
            <a:chExt cx="8962867" cy="4720994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2570" y="2894075"/>
              <a:ext cx="2890822" cy="1887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088641" y="1928802"/>
              <a:ext cx="2901845" cy="1903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091284" y="1937399"/>
              <a:ext cx="2899598" cy="1875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092350" y="3921339"/>
              <a:ext cx="2898136" cy="1881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092266" y="3915874"/>
              <a:ext cx="2898616" cy="1887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5" name="TextBox 34"/>
            <p:cNvSpPr txBox="1"/>
            <p:nvPr/>
          </p:nvSpPr>
          <p:spPr>
            <a:xfrm>
              <a:off x="714348" y="2490512"/>
              <a:ext cx="1643074" cy="38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+mn-ea"/>
                  <a:ea typeface="+mn-ea"/>
                </a:rPr>
                <a:t>모집단</a:t>
              </a:r>
              <a:r>
                <a:rPr lang="en-US" altLang="ko-KR" sz="1400" dirty="0" smtClean="0">
                  <a:latin typeface="+mn-ea"/>
                  <a:ea typeface="+mn-ea"/>
                </a:rPr>
                <a:t> </a:t>
              </a:r>
              <a:r>
                <a:rPr lang="ko-KR" altLang="en-US" sz="1400" dirty="0" smtClean="0">
                  <a:latin typeface="+mn-ea"/>
                  <a:ea typeface="+mn-ea"/>
                </a:rPr>
                <a:t>분포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51518" y="1428736"/>
              <a:ext cx="2000264" cy="383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smtClean="0">
                  <a:latin typeface="+mn-ea"/>
                  <a:ea typeface="+mn-ea"/>
                </a:rPr>
                <a:t>표본평균의 분포</a:t>
              </a:r>
              <a:endParaRPr lang="ko-KR" altLang="en-US" sz="1400" dirty="0">
                <a:latin typeface="+mn-ea"/>
                <a:ea typeface="+mn-ea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3143240" y="1609595"/>
              <a:ext cx="1237289" cy="313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i="1" dirty="0" smtClean="0">
                  <a:latin typeface="+mn-ea"/>
                  <a:ea typeface="+mn-ea"/>
                </a:rPr>
                <a:t>n</a:t>
              </a:r>
              <a:r>
                <a:rPr lang="ko-KR" altLang="en-US" sz="1100" i="1" dirty="0" smtClean="0">
                  <a:latin typeface="+mn-ea"/>
                  <a:ea typeface="+mn-ea"/>
                </a:rPr>
                <a:t> </a:t>
              </a:r>
              <a:r>
                <a:rPr lang="en-US" altLang="ko-KR" sz="1100" i="1" dirty="0" smtClean="0">
                  <a:latin typeface="+mn-ea"/>
                  <a:ea typeface="+mn-ea"/>
                </a:rPr>
                <a:t>= 2</a:t>
              </a:r>
              <a:r>
                <a:rPr lang="ko-KR" altLang="en-US" sz="1100" dirty="0" smtClean="0">
                  <a:latin typeface="+mn-ea"/>
                  <a:ea typeface="+mn-ea"/>
                </a:rPr>
                <a:t>인</a:t>
              </a:r>
              <a:r>
                <a:rPr lang="en-US" altLang="ko-KR" sz="1100" dirty="0" smtClean="0">
                  <a:latin typeface="+mn-ea"/>
                  <a:ea typeface="+mn-ea"/>
                </a:rPr>
                <a:t> </a:t>
              </a:r>
              <a:r>
                <a:rPr lang="ko-KR" altLang="en-US" sz="1100" dirty="0" smtClean="0">
                  <a:latin typeface="+mn-ea"/>
                  <a:ea typeface="+mn-ea"/>
                </a:rPr>
                <a:t>경우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7858148" y="1608760"/>
              <a:ext cx="1237289" cy="313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i="1" dirty="0" smtClean="0">
                  <a:latin typeface="+mn-ea"/>
                  <a:ea typeface="+mn-ea"/>
                </a:rPr>
                <a:t>n</a:t>
              </a:r>
              <a:r>
                <a:rPr lang="ko-KR" altLang="en-US" sz="1100" i="1" dirty="0" smtClean="0">
                  <a:latin typeface="+mn-ea"/>
                  <a:ea typeface="+mn-ea"/>
                </a:rPr>
                <a:t> </a:t>
              </a:r>
              <a:r>
                <a:rPr lang="en-US" altLang="ko-KR" sz="1100" i="1" dirty="0" smtClean="0">
                  <a:latin typeface="+mn-ea"/>
                  <a:ea typeface="+mn-ea"/>
                </a:rPr>
                <a:t>= 3</a:t>
              </a:r>
              <a:r>
                <a:rPr lang="ko-KR" altLang="en-US" sz="1100" dirty="0" smtClean="0">
                  <a:latin typeface="+mn-ea"/>
                  <a:ea typeface="+mn-ea"/>
                </a:rPr>
                <a:t>인</a:t>
              </a:r>
              <a:r>
                <a:rPr lang="en-US" altLang="ko-KR" sz="1100" dirty="0" smtClean="0">
                  <a:latin typeface="+mn-ea"/>
                  <a:ea typeface="+mn-ea"/>
                </a:rPr>
                <a:t> </a:t>
              </a:r>
              <a:r>
                <a:rPr lang="ko-KR" altLang="en-US" sz="1100" dirty="0" smtClean="0">
                  <a:latin typeface="+mn-ea"/>
                  <a:ea typeface="+mn-ea"/>
                </a:rPr>
                <a:t>경우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3143240" y="5835867"/>
              <a:ext cx="1237289" cy="313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i="1" dirty="0" smtClean="0">
                  <a:latin typeface="+mn-ea"/>
                  <a:ea typeface="+mn-ea"/>
                </a:rPr>
                <a:t>n</a:t>
              </a:r>
              <a:r>
                <a:rPr lang="ko-KR" altLang="en-US" sz="1100" i="1" dirty="0" smtClean="0">
                  <a:latin typeface="+mn-ea"/>
                  <a:ea typeface="+mn-ea"/>
                </a:rPr>
                <a:t> </a:t>
              </a:r>
              <a:r>
                <a:rPr lang="en-US" altLang="ko-KR" sz="1100" i="1" dirty="0" smtClean="0">
                  <a:latin typeface="+mn-ea"/>
                  <a:ea typeface="+mn-ea"/>
                </a:rPr>
                <a:t>= 4</a:t>
              </a:r>
              <a:r>
                <a:rPr lang="ko-KR" altLang="en-US" sz="1100" dirty="0" smtClean="0">
                  <a:latin typeface="+mn-ea"/>
                  <a:ea typeface="+mn-ea"/>
                </a:rPr>
                <a:t>인</a:t>
              </a:r>
              <a:r>
                <a:rPr lang="en-US" altLang="ko-KR" sz="1100" dirty="0" smtClean="0">
                  <a:latin typeface="+mn-ea"/>
                  <a:ea typeface="+mn-ea"/>
                </a:rPr>
                <a:t> </a:t>
              </a:r>
              <a:r>
                <a:rPr lang="ko-KR" altLang="en-US" sz="1100" dirty="0" smtClean="0">
                  <a:latin typeface="+mn-ea"/>
                  <a:ea typeface="+mn-ea"/>
                </a:rPr>
                <a:t>경우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7858148" y="5835032"/>
              <a:ext cx="1237289" cy="313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00" i="1" dirty="0" smtClean="0">
                  <a:latin typeface="+mn-ea"/>
                  <a:ea typeface="+mn-ea"/>
                </a:rPr>
                <a:t>n</a:t>
              </a:r>
              <a:r>
                <a:rPr lang="ko-KR" altLang="en-US" sz="1100" i="1" dirty="0" smtClean="0">
                  <a:latin typeface="+mn-ea"/>
                  <a:ea typeface="+mn-ea"/>
                </a:rPr>
                <a:t> </a:t>
              </a:r>
              <a:r>
                <a:rPr lang="en-US" altLang="ko-KR" sz="1100" i="1" dirty="0" smtClean="0">
                  <a:latin typeface="+mn-ea"/>
                  <a:ea typeface="+mn-ea"/>
                </a:rPr>
                <a:t>= 5</a:t>
              </a:r>
              <a:r>
                <a:rPr lang="ko-KR" altLang="en-US" sz="1100" dirty="0" smtClean="0">
                  <a:latin typeface="+mn-ea"/>
                  <a:ea typeface="+mn-ea"/>
                </a:rPr>
                <a:t>인</a:t>
              </a:r>
              <a:r>
                <a:rPr lang="en-US" altLang="ko-KR" sz="1100" dirty="0" smtClean="0">
                  <a:latin typeface="+mn-ea"/>
                  <a:ea typeface="+mn-ea"/>
                </a:rPr>
                <a:t> </a:t>
              </a:r>
              <a:r>
                <a:rPr lang="ko-KR" altLang="en-US" sz="1100" dirty="0" smtClean="0">
                  <a:latin typeface="+mn-ea"/>
                  <a:ea typeface="+mn-ea"/>
                </a:rPr>
                <a:t>경우</a:t>
              </a:r>
              <a:endParaRPr lang="ko-KR" altLang="en-US" sz="1100" dirty="0"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07504" y="6165304"/>
                <a:ext cx="80010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 커질수록 표본평균의 분포는 종모양에 가까와진다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165304"/>
                <a:ext cx="8001056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534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32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중심극한정리</a:t>
            </a:r>
          </a:p>
        </p:txBody>
      </p:sp>
      <p:pic>
        <p:nvPicPr>
          <p:cNvPr id="3287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801844"/>
            <a:ext cx="8788400" cy="20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1115616" y="2534738"/>
                <a:ext cx="7344816" cy="3257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독립확률변수들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𝑖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, </m:t>
                    </m:r>
                    <m:r>
                      <a:rPr lang="en-US" altLang="ko-KR" sz="17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𝑖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1, 2, …, 25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 각각 </a:t>
                </a:r>
                <a14:m>
                  <m:oMath xmlns:m="http://schemas.openxmlformats.org/officeDocument/2006/math">
                    <m:r>
                      <a:rPr lang="ko-KR" altLang="en-US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평균</m:t>
                    </m:r>
                    <m:r>
                      <a:rPr lang="en-US" altLang="ko-KR" sz="1600" b="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1600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sz="1600" i="1" dirty="0">
                        <a:latin typeface="Book Antiqua" pitchFamily="18" charset="0"/>
                      </a:rPr>
                      <m:t> = 120</m:t>
                    </m:r>
                    <m:r>
                      <a:rPr lang="en-US" altLang="ko-KR" sz="16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분산 </a:t>
                </a:r>
                <a:r>
                  <a:rPr lang="en-US" altLang="ko-KR" sz="1600" i="1" dirty="0" smtClean="0">
                    <a:latin typeface="Symbol" pitchFamily="18" charset="2"/>
                  </a:rPr>
                  <a:t>s </a:t>
                </a:r>
                <a:r>
                  <a:rPr lang="en-US" altLang="ko-KR" sz="1600" i="1" baseline="40000" dirty="0">
                    <a:latin typeface="Book Antiqua" pitchFamily="18" charset="0"/>
                  </a:rPr>
                  <a:t>2</a:t>
                </a:r>
                <a:r>
                  <a:rPr lang="en-US" altLang="ko-KR" sz="1600" i="1" dirty="0">
                    <a:latin typeface="Book Antiqua" pitchFamily="18" charset="0"/>
                  </a:rPr>
                  <a:t> = 36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확률분포에 따르므로 표본평균     의 근사확률분포는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68300" indent="-368300">
                  <a:lnSpc>
                    <a:spcPct val="11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68300" indent="-368300">
                  <a:lnSpc>
                    <a:spcPct val="11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68300" indent="-368300">
                  <a:lnSpc>
                    <a:spcPct val="11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68300" indent="-368300">
                  <a:lnSpc>
                    <a:spcPct val="110000"/>
                  </a:lnSpc>
                </a:pP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이제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118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과 </a:t>
                </a:r>
                <a:r>
                  <a:rPr lang="en-US" altLang="ko-KR" sz="17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121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표준화하면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68300" indent="-368300">
                  <a:lnSpc>
                    <a:spcPct val="11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68300" indent="-368300">
                  <a:lnSpc>
                    <a:spcPct val="11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68300" indent="-368300">
                  <a:lnSpc>
                    <a:spcPct val="110000"/>
                  </a:lnSpc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>
                  <a:lnSpc>
                    <a:spcPct val="110000"/>
                  </a:lnSpc>
                </a:pP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따라서 구하고자 하는 확률은 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/>
                </a:r>
                <a:b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</a:b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534738"/>
                <a:ext cx="7344816" cy="3257815"/>
              </a:xfrm>
              <a:prstGeom prst="rect">
                <a:avLst/>
              </a:prstGeom>
              <a:blipFill rotWithShape="1">
                <a:blip r:embed="rId4"/>
                <a:stretch>
                  <a:fillRect l="-498" t="-749" b="-7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109322"/>
              </p:ext>
            </p:extLst>
          </p:nvPr>
        </p:nvGraphicFramePr>
        <p:xfrm>
          <a:off x="2867962" y="2868548"/>
          <a:ext cx="205574" cy="232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35" name="Equation" r:id="rId5" imgW="164880" imgH="190440" progId="Equation.DSMT4">
                  <p:embed/>
                </p:oleObj>
              </mc:Choice>
              <mc:Fallback>
                <p:oleObj name="Equation" r:id="rId5" imgW="164880" imgH="190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7962" y="2868548"/>
                        <a:ext cx="205574" cy="2320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27772"/>
              </p:ext>
            </p:extLst>
          </p:nvPr>
        </p:nvGraphicFramePr>
        <p:xfrm>
          <a:off x="3379512" y="3272590"/>
          <a:ext cx="2848672" cy="588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36" name="Equation" r:id="rId7" imgW="2044440" imgH="431640" progId="Equation.DSMT4">
                  <p:embed/>
                </p:oleObj>
              </mc:Choice>
              <mc:Fallback>
                <p:oleObj name="Equation" r:id="rId7" imgW="20444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9512" y="3272590"/>
                        <a:ext cx="2848672" cy="5884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60258"/>
              </p:ext>
            </p:extLst>
          </p:nvPr>
        </p:nvGraphicFramePr>
        <p:xfrm>
          <a:off x="3810061" y="5157192"/>
          <a:ext cx="4108470" cy="1182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37" name="Equation" r:id="rId9" imgW="3111480" imgH="914400" progId="Equation.DSMT4">
                  <p:embed/>
                </p:oleObj>
              </mc:Choice>
              <mc:Fallback>
                <p:oleObj name="Equation" r:id="rId9" imgW="311148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61" y="5157192"/>
                        <a:ext cx="4108470" cy="118229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8524864"/>
              </p:ext>
            </p:extLst>
          </p:nvPr>
        </p:nvGraphicFramePr>
        <p:xfrm>
          <a:off x="3059832" y="4403236"/>
          <a:ext cx="3966148" cy="5379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38" name="Equation" r:id="rId11" imgW="2844720" imgH="393480" progId="Equation.DSMT4">
                  <p:embed/>
                </p:oleObj>
              </mc:Choice>
              <mc:Fallback>
                <p:oleObj name="Equation" r:id="rId11" imgW="28447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832" y="4403236"/>
                        <a:ext cx="3966148" cy="5379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317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00069" y="3717032"/>
            <a:ext cx="3891745" cy="2691538"/>
            <a:chOff x="2634315" y="3751781"/>
            <a:chExt cx="3891745" cy="269153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직사각형 11"/>
                <p:cNvSpPr/>
                <p:nvPr/>
              </p:nvSpPr>
              <p:spPr>
                <a:xfrm>
                  <a:off x="3376075" y="6131502"/>
                  <a:ext cx="2408223" cy="31181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altLang="ko-KR" sz="1400" i="1" dirty="0" smtClean="0">
                          <a:latin typeface="Cambria Math"/>
                          <a:ea typeface="+mn-ea"/>
                        </a:rPr>
                        <m:t>𝐵</m:t>
                      </m:r>
                      <m:r>
                        <a:rPr lang="en-US" altLang="ko-KR" sz="1400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sz="1400" i="1" dirty="0" smtClean="0">
                          <a:latin typeface="Cambria Math"/>
                          <a:ea typeface="+mn-ea"/>
                        </a:rPr>
                        <m:t>𝑛</m:t>
                      </m:r>
                      <m:r>
                        <a:rPr lang="en-US" altLang="ko-KR" sz="1400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sz="1400" i="1" dirty="0" smtClean="0">
                          <a:latin typeface="Cambria Math"/>
                          <a:ea typeface="+mn-ea"/>
                        </a:rPr>
                        <m:t>𝑝</m:t>
                      </m:r>
                      <m:r>
                        <a:rPr lang="en-US" altLang="ko-KR" sz="1400" i="1" dirty="0" smtClean="0">
                          <a:latin typeface="Cambria Math"/>
                          <a:ea typeface="+mn-ea"/>
                        </a:rPr>
                        <m:t>)</m:t>
                      </m:r>
                      <m:r>
                        <a:rPr lang="ko-KR" altLang="en-US" sz="1400" i="1" dirty="0" smtClean="0">
                          <a:latin typeface="Cambria Math"/>
                          <a:ea typeface="+mn-ea"/>
                        </a:rPr>
                        <m:t>와</m:t>
                      </m:r>
                      <m:r>
                        <a:rPr lang="ko-KR" altLang="en-US" sz="140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sz="1400" i="1" dirty="0" smtClean="0">
                          <a:latin typeface="Cambria Math"/>
                          <a:ea typeface="+mn-ea"/>
                        </a:rPr>
                        <m:t>𝑁</m:t>
                      </m:r>
                      <m:r>
                        <a:rPr lang="en-US" altLang="ko-KR" sz="1400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sz="1400" i="1" dirty="0" err="1" smtClean="0">
                          <a:latin typeface="Cambria Math"/>
                          <a:ea typeface="+mn-ea"/>
                        </a:rPr>
                        <m:t>𝑛𝑝</m:t>
                      </m:r>
                      <m:r>
                        <a:rPr lang="en-US" altLang="ko-KR" sz="1400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sz="1400" i="1" dirty="0" err="1" smtClean="0">
                          <a:latin typeface="Cambria Math"/>
                          <a:ea typeface="+mn-ea"/>
                        </a:rPr>
                        <m:t>𝑛𝑝𝑞</m:t>
                      </m:r>
                      <m:r>
                        <a:rPr lang="en-US" altLang="ko-KR" sz="1400" i="1" dirty="0" smtClean="0">
                          <a:latin typeface="Cambria Math"/>
                          <a:ea typeface="+mn-ea"/>
                        </a:rPr>
                        <m:t>)</m:t>
                      </m:r>
                    </m:oMath>
                  </a14:m>
                  <a:r>
                    <a:rPr lang="ko-KR" altLang="en-US" sz="1400" dirty="0" smtClean="0">
                      <a:latin typeface="+mn-ea"/>
                      <a:ea typeface="+mn-ea"/>
                    </a:rPr>
                    <a:t>의 비교</a:t>
                  </a:r>
                  <a:endParaRPr lang="ko-KR" altLang="en-US" sz="14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직사각형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075" y="6131502"/>
                  <a:ext cx="2408223" cy="31181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t="-1961" r="-253" b="-1764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48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47"/>
            <a:stretch/>
          </p:blipFill>
          <p:spPr bwMode="auto">
            <a:xfrm>
              <a:off x="2634315" y="3751781"/>
              <a:ext cx="3891745" cy="2385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이항분포의 정규근사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194" y="804624"/>
                <a:ext cx="828680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0838" indent="-350838"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이항분포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</a:t>
                </a:r>
                <a:r>
                  <a:rPr lang="en-US" altLang="ko-KR" i="1" dirty="0" smtClean="0">
                    <a:latin typeface="Book Antiqua" pitchFamily="18" charset="0"/>
                  </a:rPr>
                  <a:t>np </a:t>
                </a:r>
                <a:r>
                  <a:rPr lang="en-US" altLang="ko-KR" i="1" dirty="0">
                    <a:latin typeface="Book Antiqua" pitchFamily="18" charset="0"/>
                  </a:rPr>
                  <a:t>= </a:t>
                </a:r>
                <a:r>
                  <a:rPr lang="en-US" altLang="ko-KR" i="1" dirty="0">
                    <a:latin typeface="Symbol" pitchFamily="18" charset="2"/>
                  </a:rPr>
                  <a:t>m</a:t>
                </a:r>
                <a:r>
                  <a:rPr lang="ko-KR" altLang="en-US" dirty="0" smtClean="0">
                    <a:latin typeface="+mn-ea"/>
                    <a:ea typeface="+mn-ea"/>
                  </a:rPr>
                  <a:t>가 일정하고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 충분히 크면 이항분포는 평균 </a:t>
                </a:r>
                <a:r>
                  <a:rPr lang="en-US" altLang="ko-KR" i="1" dirty="0" smtClean="0">
                    <a:latin typeface="Symbol" pitchFamily="18" charset="2"/>
                  </a:rPr>
                  <a:t>m</a:t>
                </a:r>
                <a:r>
                  <a:rPr lang="ko-KR" altLang="en-US" dirty="0" smtClean="0">
                    <a:latin typeface="+mn-ea"/>
                    <a:ea typeface="+mn-ea"/>
                  </a:rPr>
                  <a:t>인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푸이송분포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:r>
                  <a:rPr lang="en-US" altLang="ko-KR" i="1" dirty="0" smtClean="0">
                    <a:latin typeface="Book Antiqua" pitchFamily="18" charset="0"/>
                  </a:rPr>
                  <a:t>P(</a:t>
                </a:r>
                <a:r>
                  <a:rPr lang="en-US" altLang="ko-KR" i="1" dirty="0" smtClean="0">
                    <a:latin typeface="Symbol" pitchFamily="18" charset="2"/>
                  </a:rPr>
                  <a:t>m</a:t>
                </a:r>
                <a:r>
                  <a:rPr lang="en-US" altLang="ko-KR" i="1" dirty="0">
                    <a:latin typeface="Book Antiqua" pitchFamily="18" charset="0"/>
                  </a:rPr>
                  <a:t>)</a:t>
                </a:r>
                <a:r>
                  <a:rPr lang="ko-KR" altLang="en-US" dirty="0" smtClean="0">
                    <a:latin typeface="+mn-ea"/>
                    <a:ea typeface="+mn-ea"/>
                  </a:rPr>
                  <a:t>에 근사하는 것을 살펴보았다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br>
                  <a:rPr lang="en-US" altLang="ko-KR" dirty="0" smtClean="0">
                    <a:latin typeface="+mn-ea"/>
                    <a:ea typeface="+mn-ea"/>
                  </a:rPr>
                </a:br>
                <a:r>
                  <a:rPr lang="ko-KR" altLang="en-US" dirty="0" smtClean="0">
                    <a:latin typeface="+mn-ea"/>
                    <a:ea typeface="+mn-ea"/>
                  </a:rPr>
                  <a:t>이때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→ ∞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이면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→ 0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marL="350838" indent="-350838">
                  <a:buFont typeface="Wingdings" panose="05000000000000000000" pitchFamily="2" charset="2"/>
                  <a:buChar char="v"/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marL="350838" indent="-350838"/>
                <a:r>
                  <a:rPr lang="en-US" altLang="ko-KR" i="1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  </m:t>
                    </m:r>
                    <m:r>
                      <a:rPr lang="en-US" altLang="ko-KR" b="0" i="1" dirty="0" smtClean="0">
                        <a:latin typeface="Cambria Math"/>
                        <a:ea typeface="+mn-ea"/>
                      </a:rPr>
                      <m:t>  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→ 0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 아니면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중심극한정리에 의해 이항분포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는 정규분포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𝑛𝑝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𝑛𝑝𝑞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근사한다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804624"/>
                <a:ext cx="8286808" cy="1754326"/>
              </a:xfrm>
              <a:prstGeom prst="rect">
                <a:avLst/>
              </a:prstGeom>
              <a:blipFill rotWithShape="1">
                <a:blip r:embed="rId4"/>
                <a:stretch>
                  <a:fillRect l="-515" t="-2431" b="-48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74194" y="2898810"/>
                <a:ext cx="8358246" cy="11033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err="1" smtClean="0">
                    <a:latin typeface="+mn-ea"/>
                    <a:ea typeface="+mn-ea"/>
                  </a:rPr>
                  <a:t>모수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과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인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이항분포에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대하여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𝑛𝑝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≥5,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𝑛𝑞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≥5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인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경우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 커질수록 이항분포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𝐵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는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정규분포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𝑛𝑝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𝑛𝑝𝑞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근사하며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이것을 </a:t>
                </a:r>
                <a:r>
                  <a:rPr lang="ko-KR" altLang="en-US" b="1" dirty="0" smtClean="0">
                    <a:latin typeface="+mn-ea"/>
                    <a:ea typeface="+mn-ea"/>
                  </a:rPr>
                  <a:t>이항분포의 정규근사</a:t>
                </a:r>
                <a:r>
                  <a:rPr lang="en-US" b="1" baseline="30000" dirty="0" smtClean="0">
                    <a:latin typeface="+mn-ea"/>
                    <a:ea typeface="+mn-ea"/>
                  </a:rPr>
                  <a:t>normal approximation</a:t>
                </a:r>
                <a:r>
                  <a:rPr lang="ko-KR" altLang="en-US" dirty="0" smtClean="0">
                    <a:latin typeface="+mn-ea"/>
                    <a:ea typeface="+mn-ea"/>
                  </a:rPr>
                  <a:t>라 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2898810"/>
                <a:ext cx="8358246" cy="1103379"/>
              </a:xfrm>
              <a:prstGeom prst="rect">
                <a:avLst/>
              </a:prstGeom>
              <a:blipFill rotWithShape="1">
                <a:blip r:embed="rId5"/>
                <a:stretch>
                  <a:fillRect l="-511" t="-552" b="-49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41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이항분포의 정규근사</a:t>
            </a:r>
          </a:p>
        </p:txBody>
      </p:sp>
      <p:pic>
        <p:nvPicPr>
          <p:cNvPr id="335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3" y="788441"/>
            <a:ext cx="8705589" cy="3002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971600" y="3356992"/>
            <a:ext cx="7885063" cy="3115726"/>
            <a:chOff x="357158" y="2500306"/>
            <a:chExt cx="7885063" cy="31157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57158" y="2500306"/>
                  <a:ext cx="7885063" cy="16619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(a) </a:t>
                  </a:r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이항분포에</a:t>
                  </a:r>
                  <a:r>
                    <a:rPr lang="en-US" altLang="ko-KR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 </a:t>
                  </a:r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의해 주어진 확률을 구하면 다음과 같다</a:t>
                  </a:r>
                  <a:r>
                    <a:rPr lang="en-US" altLang="ko-KR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.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(63 ≤ </m:t>
                        </m:r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 ≤ 73) = </m:t>
                        </m:r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 ≤ 73) – </m:t>
                        </m:r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altLang="ko-KR" sz="1600" i="1" dirty="0">
                            <a:latin typeface="Book Antiqua" pitchFamily="18" charset="0"/>
                          </a:rPr>
                          <m:t> ≤ 62) = 0.96486 − = 0.29755 =0.66731</m:t>
                        </m:r>
                      </m:oMath>
                    </m:oMathPara>
                  </a14:m>
                  <a:endParaRPr lang="en-US" altLang="ko-KR" sz="1600" dirty="0">
                    <a:latin typeface="Book Antiqua" pitchFamily="18" charset="0"/>
                  </a:endParaRPr>
                </a:p>
                <a:p>
                  <a:endPara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  <a:p>
                  <a:r>
                    <a:rPr lang="en-US" altLang="ko-KR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(b) </a:t>
                  </a:r>
                  <a14:m>
                    <m:oMath xmlns:m="http://schemas.openxmlformats.org/officeDocument/2006/math"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𝑋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~ 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𝐵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(100, 0.65)</m:t>
                      </m:r>
                    </m:oMath>
                  </a14:m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이므로 </a:t>
                  </a:r>
                  <a:r>
                    <a:rPr lang="en-US" altLang="ko-KR" sz="1700" i="1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X</a:t>
                  </a:r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는 다음 평균과 분산을 갖는 정규분포에 근사한다</a:t>
                  </a:r>
                  <a:r>
                    <a:rPr lang="en-US" altLang="ko-KR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.</a:t>
                  </a:r>
                </a:p>
                <a:p>
                  <a:pPr marL="285750" indent="-285750" algn="ctr">
                    <a:buFont typeface="Symbol" pitchFamily="18" charset="2"/>
                    <a:buChar char="m"/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= 100 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0.65 = 65, 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Symbol" pitchFamily="18" charset="2"/>
                        </a:rPr>
                        <m:t>s</m:t>
                      </m:r>
                      <m:r>
                        <m:rPr>
                          <m:nor/>
                        </m:rPr>
                        <a:rPr lang="en-US" altLang="ko-KR" sz="1600" i="1" baseline="40000" dirty="0">
                          <a:latin typeface="Book Antiqua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 = 100 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0.65 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sz="1600" dirty="0">
                          <a:latin typeface="Book Antiqua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ko-KR" sz="1600" i="1" dirty="0">
                          <a:latin typeface="Book Antiqua" pitchFamily="18" charset="0"/>
                        </a:rPr>
                        <m:t>0.35 = 22.75</m:t>
                      </m:r>
                    </m:oMath>
                  </a14:m>
                  <a:endPara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  <a:p>
                  <a:pPr algn="ctr"/>
                  <a:r>
                    <a:rPr lang="ko-KR" altLang="en-US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따라서 정규근사에 의한 근사확률은 다음과 같다</a:t>
                  </a:r>
                  <a:r>
                    <a:rPr lang="en-US" altLang="ko-KR" sz="1700" spc="-150" dirty="0" smtClean="0">
                      <a:latin typeface="HY신명조" panose="02030600000101010101" pitchFamily="18" charset="-127"/>
                      <a:ea typeface="HY신명조" panose="02030600000101010101" pitchFamily="18" charset="-127"/>
                    </a:rPr>
                    <a:t>.</a:t>
                  </a:r>
                  <a:endParaRPr lang="en-US" altLang="ko-KR" sz="1700" spc="-150" dirty="0">
                    <a:latin typeface="HY신명조" panose="02030600000101010101" pitchFamily="18" charset="-127"/>
                    <a:ea typeface="HY신명조" panose="02030600000101010101" pitchFamily="18" charset="-127"/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158" y="2500306"/>
                  <a:ext cx="7885063" cy="1661993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464" t="-1103" b="-257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56485944"/>
                    </p:ext>
                  </p:extLst>
                </p:nvPr>
              </p:nvGraphicFramePr>
              <p:xfrm>
                <a:off x="2308225" y="4282532"/>
                <a:ext cx="4406900" cy="13335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35904" name="Equation" r:id="rId5" imgW="2958840" imgH="914400" progId="Equation.DSMT4">
                        <p:embed/>
                      </p:oleObj>
                    </mc:Choice>
                    <mc:Fallback>
                      <p:oleObj name="Equation" r:id="rId5" imgW="2958840" imgH="9144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08225" y="4282532"/>
                              <a:ext cx="4406900" cy="1333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1" name="Object 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756485944"/>
                    </p:ext>
                  </p:extLst>
                </p:nvPr>
              </p:nvGraphicFramePr>
              <p:xfrm>
                <a:off x="2308225" y="4282532"/>
                <a:ext cx="4406900" cy="1333500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35881" name="Equation" r:id="rId7" imgW="2958840" imgH="914400" progId="Equation.DSMT4">
                        <p:embed/>
                      </p:oleObj>
                    </mc:Choice>
                    <mc:Fallback>
                      <p:oleObj name="Equation" r:id="rId7" imgW="2958840" imgH="91440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08225" y="4282532"/>
                              <a:ext cx="4406900" cy="1333500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</p:spTree>
    <p:extLst>
      <p:ext uri="{BB962C8B-B14F-4D97-AF65-F5344CB8AC3E}">
        <p14:creationId xmlns:p14="http://schemas.microsoft.com/office/powerpoint/2010/main" val="18449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연속성 수정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504" y="882586"/>
                <a:ext cx="8533135" cy="1894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dirty="0" smtClean="0">
                    <a:latin typeface="+mn-ea"/>
                    <a:ea typeface="+mn-ea"/>
                  </a:rPr>
                  <a:t>[</a:t>
                </a:r>
                <a:r>
                  <a:rPr lang="ko-KR" altLang="en-US" dirty="0" smtClean="0">
                    <a:latin typeface="+mn-ea"/>
                    <a:ea typeface="+mn-ea"/>
                  </a:rPr>
                  <a:t>예제 </a:t>
                </a:r>
                <a:r>
                  <a:rPr lang="en-US" altLang="ko-KR" dirty="0" smtClean="0">
                    <a:latin typeface="+mn-ea"/>
                    <a:ea typeface="+mn-ea"/>
                  </a:rPr>
                  <a:t>9]</a:t>
                </a:r>
                <a:r>
                  <a:rPr lang="ko-KR" altLang="en-US" dirty="0" smtClean="0">
                    <a:latin typeface="+mn-ea"/>
                    <a:ea typeface="+mn-ea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(63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73)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이항확률과 정규근사 확률 사이에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0.051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의 차이가 생긴다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</a:p>
              <a:p>
                <a:pPr marL="285750" indent="-285750">
                  <a:lnSpc>
                    <a:spcPct val="110000"/>
                  </a:lnSpc>
                  <a:buFont typeface="Wingdings" panose="05000000000000000000" pitchFamily="2" charset="2"/>
                  <a:buChar char="v"/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marL="312738" indent="-12700">
                  <a:lnSpc>
                    <a:spcPct val="11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이때 이항확률은 </a:t>
                </a:r>
                <a:r>
                  <a:rPr lang="en-US" altLang="ko-KR" dirty="0" smtClean="0">
                    <a:latin typeface="+mn-ea"/>
                    <a:ea typeface="+mn-ea"/>
                  </a:rPr>
                  <a:t>[</a:t>
                </a:r>
                <a:r>
                  <a:rPr lang="ko-KR" altLang="en-US" dirty="0" smtClean="0">
                    <a:latin typeface="+mn-ea"/>
                    <a:ea typeface="+mn-ea"/>
                  </a:rPr>
                  <a:t>그림</a:t>
                </a:r>
                <a:r>
                  <a:rPr lang="en-US" altLang="ko-KR" dirty="0" smtClean="0">
                    <a:latin typeface="+mn-ea"/>
                    <a:ea typeface="+mn-ea"/>
                  </a:rPr>
                  <a:t>]</a:t>
                </a:r>
                <a:r>
                  <a:rPr lang="ko-KR" altLang="en-US" dirty="0" smtClean="0">
                    <a:latin typeface="+mn-ea"/>
                    <a:ea typeface="+mn-ea"/>
                  </a:rPr>
                  <a:t>과 같이 </a:t>
                </a:r>
                <a:r>
                  <a:rPr lang="en-US" altLang="ko-KR" dirty="0" smtClean="0">
                    <a:latin typeface="+mn-ea"/>
                    <a:ea typeface="+mn-ea"/>
                  </a:rPr>
                  <a:t>63</a:t>
                </a:r>
                <a:r>
                  <a:rPr lang="ko-KR" altLang="en-US" dirty="0" smtClean="0">
                    <a:latin typeface="+mn-ea"/>
                    <a:ea typeface="+mn-ea"/>
                  </a:rPr>
                  <a:t>과 </a:t>
                </a:r>
                <a:r>
                  <a:rPr lang="en-US" altLang="ko-KR" dirty="0" smtClean="0">
                    <a:latin typeface="+mn-ea"/>
                    <a:ea typeface="+mn-ea"/>
                  </a:rPr>
                  <a:t>73</a:t>
                </a:r>
                <a:r>
                  <a:rPr lang="ko-KR" altLang="en-US" dirty="0" smtClean="0">
                    <a:latin typeface="+mn-ea"/>
                    <a:ea typeface="+mn-ea"/>
                  </a:rPr>
                  <a:t>을 중심으로 밑변의 길이가 </a:t>
                </a:r>
                <a:r>
                  <a:rPr lang="en-US" altLang="ko-KR" dirty="0" smtClean="0">
                    <a:latin typeface="+mn-ea"/>
                    <a:ea typeface="+mn-ea"/>
                  </a:rPr>
                  <a:t>1</a:t>
                </a:r>
                <a:r>
                  <a:rPr lang="ko-KR" altLang="en-US" dirty="0" smtClean="0">
                    <a:latin typeface="+mn-ea"/>
                    <a:ea typeface="+mn-ea"/>
                  </a:rPr>
                  <a:t>이고 높이가 확률 값인 사각형의 넓이이다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r>
                  <a:rPr lang="ko-KR" altLang="en-US" dirty="0" smtClean="0">
                    <a:latin typeface="+mn-ea"/>
                    <a:ea typeface="+mn-ea"/>
                  </a:rPr>
                  <a:t>따라서 정규근사에 의한 확률은 </a:t>
                </a:r>
                <a:r>
                  <a:rPr lang="en-US" altLang="ko-KR" dirty="0" smtClean="0">
                    <a:latin typeface="+mn-ea"/>
                    <a:ea typeface="+mn-ea"/>
                  </a:rPr>
                  <a:t>62.5~63</a:t>
                </a:r>
                <a:r>
                  <a:rPr lang="ko-KR" altLang="en-US" dirty="0" smtClean="0">
                    <a:latin typeface="+mn-ea"/>
                    <a:ea typeface="+mn-ea"/>
                  </a:rPr>
                  <a:t>과 </a:t>
                </a:r>
                <a:r>
                  <a:rPr lang="en-US" altLang="ko-KR" dirty="0" smtClean="0">
                    <a:latin typeface="+mn-ea"/>
                    <a:ea typeface="+mn-ea"/>
                  </a:rPr>
                  <a:t>73~ 73.5 </a:t>
                </a:r>
                <a:r>
                  <a:rPr lang="ko-KR" altLang="en-US" dirty="0" smtClean="0">
                    <a:latin typeface="+mn-ea"/>
                    <a:ea typeface="+mn-ea"/>
                  </a:rPr>
                  <a:t>사이의 확률</a:t>
                </a:r>
                <a:r>
                  <a:rPr lang="en-US" altLang="ko-KR" dirty="0" smtClean="0">
                    <a:latin typeface="+mn-ea"/>
                    <a:ea typeface="+mn-ea"/>
                  </a:rPr>
                  <a:t>(</a:t>
                </a:r>
                <a:r>
                  <a:rPr lang="ko-KR" altLang="en-US" dirty="0" smtClean="0">
                    <a:latin typeface="+mn-ea"/>
                    <a:ea typeface="+mn-ea"/>
                  </a:rPr>
                  <a:t>사각형의 넓이</a:t>
                </a:r>
                <a:r>
                  <a:rPr lang="en-US" altLang="ko-KR" dirty="0" smtClean="0">
                    <a:latin typeface="+mn-ea"/>
                    <a:ea typeface="+mn-ea"/>
                  </a:rPr>
                  <a:t>)</a:t>
                </a:r>
                <a:r>
                  <a:rPr lang="ko-KR" altLang="en-US" dirty="0" smtClean="0">
                    <a:latin typeface="+mn-ea"/>
                    <a:ea typeface="+mn-ea"/>
                  </a:rPr>
                  <a:t>이 누락된다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882586"/>
                <a:ext cx="8533135" cy="1894686"/>
              </a:xfrm>
              <a:prstGeom prst="rect">
                <a:avLst/>
              </a:prstGeom>
              <a:blipFill rotWithShape="1">
                <a:blip r:embed="rId2"/>
                <a:stretch>
                  <a:fillRect l="-500" t="-1608" b="-41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6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49" y="3356706"/>
            <a:ext cx="7653403" cy="254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520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525" y="1879738"/>
            <a:ext cx="4308952" cy="289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연속성 수정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7504" y="882586"/>
                <a:ext cx="85331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+mn-ea"/>
                    <a:ea typeface="+mn-ea"/>
                  </a:rPr>
                  <a:t>정규근사에 의한 오차를 줄이기 위하여 그림과 같이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(62.5 ≤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≤ 73.5)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의 정규근사 확률을 구한다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882586"/>
                <a:ext cx="8533135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500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07504" y="5204065"/>
            <a:ext cx="8533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+mn-ea"/>
                <a:ea typeface="+mn-ea"/>
              </a:rPr>
              <a:t>이와 같이 보완한 </a:t>
            </a:r>
            <a:r>
              <a:rPr lang="ko-KR" altLang="en-US" b="1" dirty="0">
                <a:latin typeface="+mn-ea"/>
                <a:ea typeface="+mn-ea"/>
              </a:rPr>
              <a:t>정규근사를 연속성 수정 정규근사</a:t>
            </a:r>
            <a:r>
              <a:rPr lang="en-US" altLang="ko-KR" b="1" baseline="30000" dirty="0">
                <a:latin typeface="+mn-ea"/>
                <a:ea typeface="+mn-ea"/>
              </a:rPr>
              <a:t>normal approximation with continuity correction factor</a:t>
            </a:r>
            <a:r>
              <a:rPr lang="ko-KR" altLang="en-US" dirty="0">
                <a:latin typeface="+mn-ea"/>
                <a:ea typeface="+mn-ea"/>
              </a:rPr>
              <a:t>라 하며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보편적으로 정규근사라 함은 연속성 수정 정규근사를 의미한다</a:t>
            </a:r>
            <a:r>
              <a:rPr lang="en-US" altLang="ko-KR" dirty="0">
                <a:latin typeface="+mn-ea"/>
                <a:ea typeface="+mn-ea"/>
              </a:rPr>
              <a:t>. 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014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연속성 수정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7504" y="882586"/>
            <a:ext cx="853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>
                <a:latin typeface="+mn-ea"/>
                <a:ea typeface="+mn-ea"/>
              </a:rPr>
              <a:t>연속성 수정에 의한 정규근사 확률 계산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33895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292"/>
          <a:stretch/>
        </p:blipFill>
        <p:spPr bwMode="auto">
          <a:xfrm>
            <a:off x="671056" y="1578689"/>
            <a:ext cx="4895850" cy="68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95" b="48597"/>
          <a:stretch/>
        </p:blipFill>
        <p:spPr bwMode="auto">
          <a:xfrm>
            <a:off x="671056" y="2605823"/>
            <a:ext cx="4895850" cy="68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3" b="25039"/>
          <a:stretch/>
        </p:blipFill>
        <p:spPr bwMode="auto">
          <a:xfrm>
            <a:off x="671056" y="3708114"/>
            <a:ext cx="4895850" cy="68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91" b="-2199"/>
          <a:stretch/>
        </p:blipFill>
        <p:spPr bwMode="auto">
          <a:xfrm>
            <a:off x="671056" y="4835456"/>
            <a:ext cx="4895850" cy="681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5040" y="1669244"/>
            <a:ext cx="4639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sz="2000" dirty="0" smtClean="0">
                <a:latin typeface="+mn-ea"/>
                <a:ea typeface="+mn-ea"/>
              </a:rPr>
              <a:t>①</a:t>
            </a:r>
            <a:endParaRPr lang="ko-KR" altLang="en-US" sz="2000" i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5040" y="2692374"/>
            <a:ext cx="4639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sz="2000" dirty="0" smtClean="0">
                <a:latin typeface="+mn-ea"/>
                <a:ea typeface="+mn-ea"/>
              </a:rPr>
              <a:t>②</a:t>
            </a:r>
            <a:endParaRPr lang="ko-KR" altLang="en-US" sz="2000" i="1" dirty="0"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040" y="3936455"/>
            <a:ext cx="4639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sz="2000" dirty="0" smtClean="0">
                <a:latin typeface="+mn-ea"/>
                <a:ea typeface="+mn-ea"/>
              </a:rPr>
              <a:t>③</a:t>
            </a:r>
            <a:endParaRPr lang="ko-KR" altLang="en-US" sz="2000" i="1" dirty="0"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5040" y="4959585"/>
            <a:ext cx="46396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sz="2000" dirty="0" smtClean="0">
                <a:latin typeface="+mn-ea"/>
                <a:ea typeface="+mn-ea"/>
              </a:rPr>
              <a:t>④</a:t>
            </a:r>
            <a:endParaRPr lang="ko-KR" altLang="en-US" sz="2000" i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747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연속성 수정</a:t>
            </a:r>
          </a:p>
        </p:txBody>
      </p:sp>
      <p:pic>
        <p:nvPicPr>
          <p:cNvPr id="339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0" y="843383"/>
            <a:ext cx="8868230" cy="1559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11560" y="2684104"/>
                <a:ext cx="7637596" cy="1923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(63 ≤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73) =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(62.5 ≤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73.5)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62.5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와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73.5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를 표준화하면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i="1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i="1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i="1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 연속성을 수정한 정규근사에 의한 근사확률은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684104"/>
                <a:ext cx="7637596" cy="1923604"/>
              </a:xfrm>
              <a:prstGeom prst="rect">
                <a:avLst/>
              </a:prstGeom>
              <a:blipFill rotWithShape="1">
                <a:blip r:embed="rId4"/>
                <a:stretch>
                  <a:fillRect l="-479" t="-1266" b="-31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262054"/>
              </p:ext>
            </p:extLst>
          </p:nvPr>
        </p:nvGraphicFramePr>
        <p:xfrm>
          <a:off x="2502302" y="3212976"/>
          <a:ext cx="4237038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19" name="Equation" r:id="rId5" imgW="2844720" imgH="393480" progId="Equation.DSMT4">
                  <p:embed/>
                </p:oleObj>
              </mc:Choice>
              <mc:Fallback>
                <p:oleObj name="Equation" r:id="rId5" imgW="284472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2302" y="3212976"/>
                        <a:ext cx="4237038" cy="5746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26309"/>
              </p:ext>
            </p:extLst>
          </p:nvPr>
        </p:nvGraphicFramePr>
        <p:xfrm>
          <a:off x="2553102" y="4869160"/>
          <a:ext cx="4425950" cy="133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20" name="Equation" r:id="rId7" imgW="2971800" imgH="914400" progId="Equation.DSMT4">
                  <p:embed/>
                </p:oleObj>
              </mc:Choice>
              <mc:Fallback>
                <p:oleObj name="Equation" r:id="rId7" imgW="2971800" imgH="914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3102" y="4869160"/>
                        <a:ext cx="4425950" cy="1333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07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55650" y="1660041"/>
            <a:ext cx="7558479" cy="8359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latinLnBrk="1" hangingPunct="1">
              <a:lnSpc>
                <a:spcPct val="110000"/>
              </a:lnSpc>
              <a:spcAft>
                <a:spcPts val="300"/>
              </a:spcAft>
              <a:defRPr/>
            </a:pPr>
            <a:r>
              <a:rPr lang="en-US" altLang="ko-KR" sz="4800" b="1" spc="-150" dirty="0">
                <a:ea typeface="맑은 고딕" panose="020B0503020000020004" pitchFamily="50" charset="-127"/>
                <a:cs typeface="+mj-cs"/>
              </a:rPr>
              <a:t>7.2 </a:t>
            </a:r>
            <a:r>
              <a:rPr lang="ko-KR" altLang="en-US" sz="4800" b="1" spc="-150" dirty="0">
                <a:ea typeface="맑은 고딕" panose="020B0503020000020004" pitchFamily="50" charset="-127"/>
                <a:cs typeface="+mj-cs"/>
              </a:rPr>
              <a:t>정규분포와 관련된 분포</a:t>
            </a:r>
          </a:p>
        </p:txBody>
      </p:sp>
    </p:spTree>
    <p:extLst>
      <p:ext uri="{BB962C8B-B14F-4D97-AF65-F5344CB8AC3E}">
        <p14:creationId xmlns:p14="http://schemas.microsoft.com/office/powerpoint/2010/main" val="292356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/>
              <a:t>카이제곱분포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36801" y="2600092"/>
            <a:ext cx="4441370" cy="1332964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7543" y="892078"/>
            <a:ext cx="8110399" cy="1285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685800" y="1075740"/>
                <a:ext cx="7703457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dirty="0" err="1">
                    <a:latin typeface="+mn-ea"/>
                    <a:ea typeface="+mn-ea"/>
                  </a:rPr>
                  <a:t>카이제곱분포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Chi-squared</a:t>
                </a:r>
                <a:r>
                  <a:rPr lang="ko-KR" altLang="en-US" sz="2000" b="1" baseline="30000" dirty="0">
                    <a:latin typeface="+mn-ea"/>
                    <a:ea typeface="+mn-ea"/>
                  </a:rPr>
                  <a:t> 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a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r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/2,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b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= 2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인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감마분포를 의미하며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, </a:t>
                </a:r>
                <a:r>
                  <a:rPr lang="en-US" altLang="ko-KR" sz="2000" i="1" dirty="0" smtClean="0">
                    <a:latin typeface="Book Antiqua" pitchFamily="18" charset="0"/>
                  </a:rPr>
                  <a:t>X </a:t>
                </a:r>
                <a:r>
                  <a:rPr lang="en-US" altLang="ko-KR" sz="2000" i="1" dirty="0">
                    <a:latin typeface="Book Antiqua" pitchFamily="18" charset="0"/>
                  </a:rPr>
                  <a:t>~ </a:t>
                </a:r>
                <a:r>
                  <a:rPr lang="en-US" altLang="ko-KR" sz="2000" i="1" dirty="0">
                    <a:latin typeface="Symbol" pitchFamily="18" charset="2"/>
                  </a:rPr>
                  <a:t>c</a:t>
                </a:r>
                <a:r>
                  <a:rPr lang="en-US" altLang="ko-KR" sz="2000" i="1" baseline="40000" dirty="0">
                    <a:latin typeface="Book Antiqua" pitchFamily="18" charset="0"/>
                  </a:rPr>
                  <a:t>2</a:t>
                </a:r>
                <a:r>
                  <a:rPr lang="en-US" altLang="ko-KR" sz="2000" i="1" dirty="0">
                    <a:latin typeface="Book Antiqua" pitchFamily="18" charset="0"/>
                  </a:rPr>
                  <a:t>(r)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로 </a:t>
                </a:r>
                <a:r>
                  <a:rPr lang="ko-KR" altLang="en-US" sz="2000" dirty="0">
                    <a:latin typeface="+mn-ea"/>
                    <a:ea typeface="+mn-ea"/>
                  </a:rPr>
                  <a:t>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 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871" t="-730" b="-94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570689"/>
              </p:ext>
            </p:extLst>
          </p:nvPr>
        </p:nvGraphicFramePr>
        <p:xfrm>
          <a:off x="2620797" y="2925644"/>
          <a:ext cx="3803982" cy="6649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18" name="Equation" r:id="rId4" imgW="2400300" imgH="431800" progId="Equation.DSMT4">
                  <p:embed/>
                </p:oleObj>
              </mc:Choice>
              <mc:Fallback>
                <p:oleObj name="Equation" r:id="rId4" imgW="2400300" imgH="4318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0797" y="2925644"/>
                        <a:ext cx="3803982" cy="66493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965712" y="5025950"/>
            <a:ext cx="7873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latin typeface="+mn-ea"/>
                <a:ea typeface="+mn-ea"/>
              </a:rPr>
              <a:t>①</a:t>
            </a:r>
            <a:r>
              <a:rPr lang="ko-KR" altLang="en-US" dirty="0" smtClean="0">
                <a:latin typeface="+mn-ea"/>
                <a:ea typeface="+mn-ea"/>
              </a:rPr>
              <a:t> 평균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en-US" altLang="ko-KR" i="1" dirty="0" smtClean="0">
                <a:latin typeface="Symbol" pitchFamily="18" charset="2"/>
              </a:rPr>
              <a:t>m</a:t>
            </a:r>
            <a:r>
              <a:rPr lang="en-US" altLang="ko-KR" i="1" dirty="0" smtClean="0">
                <a:latin typeface="Book Antiqua" pitchFamily="18" charset="0"/>
              </a:rPr>
              <a:t> </a:t>
            </a:r>
            <a:r>
              <a:rPr lang="en-US" altLang="ko-KR" i="1" dirty="0">
                <a:latin typeface="Book Antiqua" pitchFamily="18" charset="0"/>
              </a:rPr>
              <a:t>= r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latin typeface="+mn-ea"/>
                <a:ea typeface="+mn-ea"/>
              </a:rPr>
              <a:t>②</a:t>
            </a:r>
            <a:r>
              <a:rPr lang="ko-KR" altLang="en-US" dirty="0" smtClean="0">
                <a:latin typeface="+mn-ea"/>
                <a:ea typeface="+mn-ea"/>
              </a:rPr>
              <a:t> 분산 </a:t>
            </a:r>
            <a:r>
              <a:rPr lang="en-US" altLang="ko-KR" dirty="0" smtClean="0">
                <a:latin typeface="+mn-ea"/>
                <a:ea typeface="+mn-ea"/>
              </a:rPr>
              <a:t>: </a:t>
            </a:r>
            <a:r>
              <a:rPr lang="en-US" altLang="ko-KR" i="1" dirty="0" smtClean="0">
                <a:latin typeface="Symbol" pitchFamily="18" charset="2"/>
              </a:rPr>
              <a:t>s </a:t>
            </a:r>
            <a:r>
              <a:rPr lang="en-US" altLang="ko-KR" i="1" baseline="40000" dirty="0">
                <a:latin typeface="Book Antiqua" pitchFamily="18" charset="0"/>
              </a:rPr>
              <a:t>2</a:t>
            </a:r>
            <a:r>
              <a:rPr lang="en-US" altLang="ko-KR" i="1" dirty="0">
                <a:latin typeface="Book Antiqua" pitchFamily="18" charset="0"/>
              </a:rPr>
              <a:t> = 2r</a:t>
            </a:r>
            <a:endParaRPr lang="ko-KR" altLang="en-US" i="1" dirty="0">
              <a:latin typeface="Book Antiqua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6242" y="4365104"/>
            <a:ext cx="8358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i="1" dirty="0">
                <a:latin typeface="Book Antiqua" pitchFamily="18" charset="0"/>
              </a:rPr>
              <a:t>X ~ </a:t>
            </a:r>
            <a:r>
              <a:rPr lang="en-US" altLang="ko-KR" i="1" dirty="0">
                <a:latin typeface="Symbol" pitchFamily="18" charset="2"/>
              </a:rPr>
              <a:t>G</a:t>
            </a:r>
            <a:r>
              <a:rPr lang="en-US" altLang="ko-KR" i="1" dirty="0">
                <a:latin typeface="Book Antiqua" pitchFamily="18" charset="0"/>
              </a:rPr>
              <a:t>(</a:t>
            </a:r>
            <a:r>
              <a:rPr lang="en-US" altLang="ko-KR" i="1" dirty="0">
                <a:latin typeface="Symbol" pitchFamily="18" charset="2"/>
              </a:rPr>
              <a:t>a</a:t>
            </a:r>
            <a:r>
              <a:rPr lang="en-US" altLang="ko-KR" i="1" dirty="0">
                <a:latin typeface="Book Antiqua" pitchFamily="18" charset="0"/>
              </a:rPr>
              <a:t>, </a:t>
            </a:r>
            <a:r>
              <a:rPr lang="en-US" altLang="ko-KR" i="1" dirty="0">
                <a:latin typeface="Symbol" pitchFamily="18" charset="2"/>
              </a:rPr>
              <a:t>b</a:t>
            </a:r>
            <a:r>
              <a:rPr lang="en-US" altLang="ko-KR" i="1" dirty="0">
                <a:latin typeface="Book Antiqua" pitchFamily="18" charset="0"/>
              </a:rPr>
              <a:t>)  </a:t>
            </a:r>
            <a:r>
              <a:rPr lang="en-US" altLang="ko-KR" dirty="0">
                <a:latin typeface="Book Antiqua" pitchFamily="18" charset="0"/>
              </a:rPr>
              <a:t>⇒  </a:t>
            </a:r>
            <a:r>
              <a:rPr lang="en-US" altLang="ko-KR" i="1" dirty="0">
                <a:latin typeface="Symbol" pitchFamily="18" charset="2"/>
              </a:rPr>
              <a:t>m</a:t>
            </a:r>
            <a:r>
              <a:rPr lang="en-US" altLang="ko-KR" i="1" dirty="0">
                <a:latin typeface="Book Antiqua" pitchFamily="18" charset="0"/>
              </a:rPr>
              <a:t> =</a:t>
            </a:r>
            <a:r>
              <a:rPr lang="en-US" altLang="ko-KR" i="1" dirty="0">
                <a:latin typeface="Symbol" pitchFamily="18" charset="2"/>
              </a:rPr>
              <a:t> ab</a:t>
            </a:r>
            <a:r>
              <a:rPr lang="en-US" altLang="ko-KR" i="1" dirty="0">
                <a:latin typeface="Book Antiqua" pitchFamily="18" charset="0"/>
              </a:rPr>
              <a:t>, </a:t>
            </a:r>
            <a:r>
              <a:rPr lang="en-US" altLang="ko-KR" i="1" dirty="0">
                <a:latin typeface="Symbol" pitchFamily="18" charset="2"/>
              </a:rPr>
              <a:t>s </a:t>
            </a:r>
            <a:r>
              <a:rPr lang="en-US" altLang="ko-KR" i="1" baseline="40000" dirty="0">
                <a:latin typeface="Book Antiqua" pitchFamily="18" charset="0"/>
              </a:rPr>
              <a:t>2</a:t>
            </a:r>
            <a:r>
              <a:rPr lang="en-US" altLang="ko-KR" i="1" dirty="0">
                <a:latin typeface="Book Antiqua" pitchFamily="18" charset="0"/>
              </a:rPr>
              <a:t> = </a:t>
            </a:r>
            <a:r>
              <a:rPr lang="en-US" altLang="ko-KR" i="1" dirty="0">
                <a:latin typeface="Symbol" pitchFamily="18" charset="2"/>
              </a:rPr>
              <a:t>ab</a:t>
            </a:r>
            <a:r>
              <a:rPr lang="en-US" altLang="ko-KR" i="1" baseline="40000" dirty="0">
                <a:latin typeface="Book Antiqua" pitchFamily="18" charset="0"/>
              </a:rPr>
              <a:t> 2</a:t>
            </a:r>
            <a:endParaRPr lang="en-US" altLang="ko-KR" dirty="0">
              <a:latin typeface="Book Antiqu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456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267744" y="2675246"/>
            <a:ext cx="4550228" cy="104178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정규분포의 성질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67543" y="892078"/>
            <a:ext cx="8110399" cy="14238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직사각형 18"/>
              <p:cNvSpPr/>
              <p:nvPr/>
            </p:nvSpPr>
            <p:spPr>
              <a:xfrm>
                <a:off x="685800" y="1075740"/>
                <a:ext cx="7703457" cy="1053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2000" b="1" dirty="0">
                    <a:latin typeface="+mn-ea"/>
                    <a:ea typeface="+mn-ea"/>
                  </a:rPr>
                  <a:t>정규분포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Normal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상태공간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en-US" altLang="ko-KR" sz="2000" i="1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𝑆</m:t>
                    </m:r>
                    <m:r>
                      <a:rPr lang="en-US" altLang="ko-KR" sz="2000" i="1" baseline="-25000" dirty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=</m:t>
                    </m:r>
                  </m:oMath>
                </a14:m>
                <a:endParaRPr lang="en-US" altLang="ko-KR" sz="2000" i="1" dirty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{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: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−∞ &lt;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&lt; ∞</m:t>
                    </m:r>
                    <m:r>
                      <m:rPr>
                        <m:nor/>
                      </m:rPr>
                      <a:rPr lang="en-US" altLang="ko-KR" sz="2000" dirty="0">
                        <a:latin typeface="Book Antiqua" pitchFamily="18" charset="0"/>
                      </a:rPr>
                      <m:t>}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에서 다음 확률밀도함수를 갖는 확률분포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</a:p>
              <a:p>
                <a:r>
                  <a:rPr lang="ko-KR" altLang="en-US" sz="2000" dirty="0">
                    <a:latin typeface="+mn-ea"/>
                    <a:ea typeface="+mn-ea"/>
                  </a:rPr>
                  <a:t>이때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𝑠</m:t>
                    </m:r>
                    <m:r>
                      <a:rPr lang="en-US" altLang="ko-KR" sz="2000" i="1" baseline="40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으로 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여기서</a:t>
                </a:r>
                <a:r>
                  <a:rPr lang="en-US" altLang="ko-KR" sz="2000" i="1" dirty="0">
                    <a:latin typeface="Book Antiqua" pitchFamily="18" charset="0"/>
                  </a:rPr>
                  <a:t>m &gt; 0, -∞ &lt; s &lt; ∞.</a:t>
                </a:r>
                <a:endParaRPr lang="ko-KR" altLang="en-US" sz="20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9" name="직사각형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053237"/>
              </a:xfrm>
              <a:prstGeom prst="rect">
                <a:avLst/>
              </a:prstGeom>
              <a:blipFill rotWithShape="1">
                <a:blip r:embed="rId3"/>
                <a:stretch>
                  <a:fillRect l="-871" t="-2890" b="-98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431455"/>
              </p:ext>
            </p:extLst>
          </p:nvPr>
        </p:nvGraphicFramePr>
        <p:xfrm>
          <a:off x="2410239" y="2840842"/>
          <a:ext cx="4195842" cy="705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92" name="Equation" r:id="rId4" imgW="2425700" imgH="419100" progId="Equation.DSMT4">
                  <p:embed/>
                </p:oleObj>
              </mc:Choice>
              <mc:Fallback>
                <p:oleObj name="Equation" r:id="rId4" imgW="2425700" imgH="4191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239" y="2840842"/>
                        <a:ext cx="4195842" cy="7054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71600" y="3945830"/>
            <a:ext cx="77438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①</a:t>
            </a:r>
            <a:r>
              <a:rPr lang="ko-KR" altLang="en-US" dirty="0" smtClean="0">
                <a:latin typeface="+mj-ea"/>
                <a:ea typeface="+mj-ea"/>
              </a:rPr>
              <a:t> 평균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en-US" altLang="ko-KR" i="1" dirty="0" smtClean="0">
                <a:latin typeface="Symbol" pitchFamily="18" charset="2"/>
              </a:rPr>
              <a:t>m</a:t>
            </a:r>
            <a:r>
              <a:rPr lang="en-US" altLang="ko-KR" i="1" dirty="0" smtClean="0">
                <a:latin typeface="Book Antiqua" pitchFamily="18" charset="0"/>
              </a:rPr>
              <a:t> </a:t>
            </a:r>
            <a:r>
              <a:rPr lang="en-US" altLang="ko-KR" i="1" dirty="0">
                <a:latin typeface="Book Antiqua" pitchFamily="18" charset="0"/>
              </a:rPr>
              <a:t>= m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b="1" dirty="0" smtClean="0">
                <a:latin typeface="+mj-ea"/>
                <a:ea typeface="+mj-ea"/>
              </a:rPr>
              <a:t>②</a:t>
            </a:r>
            <a:r>
              <a:rPr lang="ko-KR" altLang="en-US" dirty="0" smtClean="0">
                <a:latin typeface="+mj-ea"/>
                <a:ea typeface="+mj-ea"/>
              </a:rPr>
              <a:t> 분산 </a:t>
            </a:r>
            <a:r>
              <a:rPr lang="en-US" altLang="ko-KR" dirty="0" smtClean="0">
                <a:latin typeface="+mj-ea"/>
                <a:ea typeface="+mj-ea"/>
              </a:rPr>
              <a:t>: </a:t>
            </a:r>
            <a:r>
              <a:rPr lang="en-US" altLang="ko-KR" i="1" dirty="0" smtClean="0">
                <a:latin typeface="Symbol" pitchFamily="18" charset="2"/>
              </a:rPr>
              <a:t>s </a:t>
            </a:r>
            <a:r>
              <a:rPr lang="en-US" altLang="ko-KR" i="1" baseline="40000" dirty="0">
                <a:latin typeface="Book Antiqua" pitchFamily="18" charset="0"/>
              </a:rPr>
              <a:t>2</a:t>
            </a:r>
            <a:r>
              <a:rPr lang="en-US" altLang="ko-KR" i="1" dirty="0">
                <a:latin typeface="Book Antiqua" pitchFamily="18" charset="0"/>
              </a:rPr>
              <a:t> = s</a:t>
            </a:r>
            <a:r>
              <a:rPr lang="en-US" altLang="ko-KR" i="1" baseline="40000" dirty="0">
                <a:latin typeface="Book Antiqua" pitchFamily="18" charset="0"/>
              </a:rPr>
              <a:t>2</a:t>
            </a:r>
            <a:endParaRPr lang="ko-KR" altLang="en-US" i="1" dirty="0">
              <a:latin typeface="Book Antiqua" pitchFamily="18" charset="0"/>
            </a:endParaRPr>
          </a:p>
        </p:txBody>
      </p:sp>
      <p:graphicFrame>
        <p:nvGraphicFramePr>
          <p:cNvPr id="9" name="Object 27"/>
          <p:cNvGraphicFramePr>
            <a:graphicFrameLocks noChangeAspect="1"/>
          </p:cNvGraphicFramePr>
          <p:nvPr/>
        </p:nvGraphicFramePr>
        <p:xfrm>
          <a:off x="2668588" y="5357813"/>
          <a:ext cx="3709987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93" name="Equation" r:id="rId6" imgW="2489040" imgH="419040" progId="Equation.DSMT4">
                  <p:embed/>
                </p:oleObj>
              </mc:Choice>
              <mc:Fallback>
                <p:oleObj name="Equation" r:id="rId6" imgW="2489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588" y="5357813"/>
                        <a:ext cx="3709987" cy="608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/>
        </p:nvSpPr>
        <p:spPr>
          <a:xfrm>
            <a:off x="2267744" y="5123518"/>
            <a:ext cx="4550228" cy="104178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카이제곱분포곡선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9512" y="943560"/>
                <a:ext cx="800105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ea"/>
                  <a:buAutoNum type="circleNumDbPlain"/>
                </a:pPr>
                <a:r>
                  <a:rPr lang="ko-KR" altLang="en-US" dirty="0" smtClean="0">
                    <a:latin typeface="+mn-ea"/>
                    <a:ea typeface="+mn-ea"/>
                  </a:rPr>
                  <a:t>왼쪽으로 치우치고 오른쪽으로 긴 꼬리를 갖는 분포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즉 양의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왜도를</a:t>
                </a:r>
                <a:r>
                  <a:rPr lang="ko-KR" altLang="en-US" dirty="0" smtClean="0">
                    <a:latin typeface="+mn-ea"/>
                    <a:ea typeface="+mn-ea"/>
                  </a:rPr>
                  <a:t> 갖는 분포를 이룬다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buFont typeface="+mj-ea"/>
                  <a:buAutoNum type="circleNumDbPlain"/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marL="342900" indent="-342900">
                  <a:buFont typeface="+mj-ea"/>
                  <a:buAutoNum type="circleNumDbPlain"/>
                </a:pPr>
                <a:r>
                  <a:rPr lang="ko-KR" altLang="en-US" dirty="0" smtClean="0">
                    <a:latin typeface="+mn-ea"/>
                    <a:ea typeface="+mn-ea"/>
                  </a:rPr>
                  <a:t>자유도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 커질수록 종모양의 분포에 가까워진다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r>
                  <a:rPr lang="ko-KR" altLang="en-US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자유도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 커질수록 카이제곱분포는 정규분포에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근사한다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943560"/>
                <a:ext cx="8001056" cy="1477328"/>
              </a:xfrm>
              <a:prstGeom prst="rect">
                <a:avLst/>
              </a:prstGeom>
              <a:blipFill rotWithShape="1">
                <a:blip r:embed="rId2"/>
                <a:stretch>
                  <a:fillRect l="-762" t="-3719" b="-57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2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71" y="2935304"/>
            <a:ext cx="4934858" cy="3048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00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카이제곱분포의</a:t>
            </a:r>
            <a:r>
              <a:rPr lang="ko-KR" altLang="en-US" dirty="0"/>
              <a:t> 꼬리확률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7805" y="868346"/>
                <a:ext cx="8358246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dirty="0" smtClean="0">
                    <a:latin typeface="+mn-ea"/>
                    <a:ea typeface="+mn-ea"/>
                  </a:rPr>
                  <a:t>[</a:t>
                </a:r>
                <a:r>
                  <a:rPr lang="ko-KR" altLang="en-US" dirty="0" smtClean="0">
                    <a:latin typeface="+mn-ea"/>
                    <a:ea typeface="+mn-ea"/>
                  </a:rPr>
                  <a:t>그림</a:t>
                </a:r>
                <a:r>
                  <a:rPr lang="en-US" altLang="ko-KR" dirty="0" smtClean="0">
                    <a:latin typeface="+mn-ea"/>
                    <a:ea typeface="+mn-ea"/>
                  </a:rPr>
                  <a:t>]</a:t>
                </a:r>
                <a:r>
                  <a:rPr lang="ko-KR" altLang="en-US" dirty="0" smtClean="0">
                    <a:latin typeface="+mn-ea"/>
                    <a:ea typeface="+mn-ea"/>
                  </a:rPr>
                  <a:t>과 같이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0&lt;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&lt; 1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오른쪽 꼬리확률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=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&gt;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를 만족하는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100(1 −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)%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백분위수를               로 나타낸다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05" y="868346"/>
                <a:ext cx="8358246" cy="812530"/>
              </a:xfrm>
              <a:prstGeom prst="rect">
                <a:avLst/>
              </a:prstGeom>
              <a:blipFill rotWithShape="1">
                <a:blip r:embed="rId3"/>
                <a:stretch>
                  <a:fillRect l="-511" b="-52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7805" y="1852140"/>
                <a:ext cx="8001056" cy="424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중심확률이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1−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인  두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임계점은</a:t>
                </a:r>
                <a:r>
                  <a:rPr lang="ko-KR" altLang="en-US" dirty="0" smtClean="0">
                    <a:latin typeface="+mn-ea"/>
                    <a:ea typeface="+mn-ea"/>
                  </a:rPr>
                  <a:t>                       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05" y="1852140"/>
                <a:ext cx="8001056" cy="424732"/>
              </a:xfrm>
              <a:prstGeom prst="rect">
                <a:avLst/>
              </a:prstGeom>
              <a:blipFill rotWithShape="1">
                <a:blip r:embed="rId4"/>
                <a:stretch>
                  <a:fillRect l="-534" t="-1429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185196"/>
              </p:ext>
            </p:extLst>
          </p:nvPr>
        </p:nvGraphicFramePr>
        <p:xfrm>
          <a:off x="4355232" y="1259103"/>
          <a:ext cx="104298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32" name="Equation" r:id="rId5" imgW="698400" imgH="241200" progId="Equation.DSMT4">
                  <p:embed/>
                </p:oleObj>
              </mc:Choice>
              <mc:Fallback>
                <p:oleObj name="Equation" r:id="rId5" imgW="6984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232" y="1259103"/>
                        <a:ext cx="1042988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407473"/>
              </p:ext>
            </p:extLst>
          </p:nvPr>
        </p:nvGraphicFramePr>
        <p:xfrm>
          <a:off x="4171257" y="1846628"/>
          <a:ext cx="168592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33" name="Equation" r:id="rId7" imgW="1130040" imgH="253800" progId="Equation.DSMT4">
                  <p:embed/>
                </p:oleObj>
              </mc:Choice>
              <mc:Fallback>
                <p:oleObj name="Equation" r:id="rId7" imgW="11300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1257" y="1846628"/>
                        <a:ext cx="1685925" cy="368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직사각형 12"/>
          <p:cNvSpPr/>
          <p:nvPr/>
        </p:nvSpPr>
        <p:spPr>
          <a:xfrm>
            <a:off x="1239446" y="5458438"/>
            <a:ext cx="18389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i="1" dirty="0" smtClean="0">
                <a:latin typeface="Book Antiqua" pitchFamily="18" charset="0"/>
              </a:rPr>
              <a:t>100(1- </a:t>
            </a:r>
            <a:r>
              <a:rPr lang="en-US" altLang="ko-KR" sz="1400" i="1" dirty="0" smtClean="0">
                <a:latin typeface="Symbol" pitchFamily="18" charset="2"/>
              </a:rPr>
              <a:t>a</a:t>
            </a:r>
            <a:r>
              <a:rPr lang="en-US" altLang="ko-KR" sz="1400" i="1" dirty="0" smtClean="0">
                <a:latin typeface="Book Antiqua" pitchFamily="18" charset="0"/>
              </a:rPr>
              <a:t>)</a:t>
            </a:r>
            <a:r>
              <a:rPr lang="en-US" altLang="ko-KR" sz="1400" dirty="0" smtClean="0">
                <a:latin typeface="Book Antiqua" pitchFamily="18" charset="0"/>
              </a:rPr>
              <a:t>% </a:t>
            </a:r>
            <a:r>
              <a:rPr lang="ko-KR" altLang="en-US" sz="1400" dirty="0" smtClean="0">
                <a:latin typeface="Book Antiqua" pitchFamily="18" charset="0"/>
              </a:rPr>
              <a:t>백분위수 </a:t>
            </a:r>
            <a:endParaRPr lang="ko-KR" altLang="en-US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17770" y="3048827"/>
            <a:ext cx="3609967" cy="245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367491"/>
              </p:ext>
            </p:extLst>
          </p:nvPr>
        </p:nvGraphicFramePr>
        <p:xfrm>
          <a:off x="1513093" y="5520082"/>
          <a:ext cx="301019" cy="35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34" name="Equation" r:id="rId10" imgW="203040" imgH="241200" progId="Equation.DSMT4">
                  <p:embed/>
                </p:oleObj>
              </mc:Choice>
              <mc:Fallback>
                <p:oleObj name="Equation" r:id="rId10" imgW="203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3093" y="5520082"/>
                        <a:ext cx="301019" cy="3571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374315"/>
              </p:ext>
            </p:extLst>
          </p:nvPr>
        </p:nvGraphicFramePr>
        <p:xfrm>
          <a:off x="1870284" y="4408749"/>
          <a:ext cx="1285884" cy="324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35" name="Equation" r:id="rId12" imgW="952200" imgH="241200" progId="Equation.DSMT4">
                  <p:embed/>
                </p:oleObj>
              </mc:Choice>
              <mc:Fallback>
                <p:oleObj name="Equation" r:id="rId12" imgW="952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284" y="4408749"/>
                        <a:ext cx="1285884" cy="3247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직선 화살표 연결선 16"/>
          <p:cNvCxnSpPr/>
          <p:nvPr/>
        </p:nvCxnSpPr>
        <p:spPr>
          <a:xfrm rot="5400000">
            <a:off x="1655572" y="4805305"/>
            <a:ext cx="500860" cy="3571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373602"/>
              </p:ext>
            </p:extLst>
          </p:nvPr>
        </p:nvGraphicFramePr>
        <p:xfrm>
          <a:off x="941589" y="4948578"/>
          <a:ext cx="527050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36" name="Equation" r:id="rId14" imgW="355320" imgH="177480" progId="Equation.DSMT4">
                  <p:embed/>
                </p:oleObj>
              </mc:Choice>
              <mc:Fallback>
                <p:oleObj name="Equation" r:id="rId14" imgW="35532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1589" y="4948578"/>
                        <a:ext cx="527050" cy="263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4582802" y="3029546"/>
            <a:ext cx="3949638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직선 화살표 연결선 19"/>
          <p:cNvCxnSpPr/>
          <p:nvPr/>
        </p:nvCxnSpPr>
        <p:spPr>
          <a:xfrm rot="5400000">
            <a:off x="6021439" y="4957975"/>
            <a:ext cx="500860" cy="35719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239842" y="4539224"/>
            <a:ext cx="642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dirty="0" smtClean="0">
                <a:latin typeface="Symbol" pitchFamily="18" charset="2"/>
              </a:rPr>
              <a:t>a</a:t>
            </a:r>
            <a:r>
              <a:rPr lang="en-US" altLang="ko-KR" sz="1600" i="1" dirty="0" smtClean="0">
                <a:latin typeface="Book Antiqua" pitchFamily="18" charset="0"/>
              </a:rPr>
              <a:t>/2</a:t>
            </a:r>
            <a:endParaRPr lang="ko-KR" altLang="en-US" sz="1600" i="1" dirty="0">
              <a:latin typeface="Book Antiqua" pitchFamily="18" charset="0"/>
            </a:endParaRPr>
          </a:p>
        </p:txBody>
      </p:sp>
      <p:cxnSp>
        <p:nvCxnSpPr>
          <p:cNvPr id="22" name="직선 화살표 연결선 21"/>
          <p:cNvCxnSpPr>
            <a:stCxn id="21" idx="2"/>
          </p:cNvCxnSpPr>
          <p:nvPr/>
        </p:nvCxnSpPr>
        <p:spPr>
          <a:xfrm rot="16200000" flipH="1">
            <a:off x="4516986" y="4922104"/>
            <a:ext cx="457538" cy="36888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834443"/>
              </p:ext>
            </p:extLst>
          </p:nvPr>
        </p:nvGraphicFramePr>
        <p:xfrm>
          <a:off x="4604971" y="5529863"/>
          <a:ext cx="706442" cy="306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37" name="Equation" r:id="rId17" imgW="583920" imgH="253800" progId="Equation.DSMT4">
                  <p:embed/>
                </p:oleObj>
              </mc:Choice>
              <mc:Fallback>
                <p:oleObj name="Equation" r:id="rId17" imgW="58392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4971" y="5529863"/>
                        <a:ext cx="706442" cy="30664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7912037"/>
              </p:ext>
            </p:extLst>
          </p:nvPr>
        </p:nvGraphicFramePr>
        <p:xfrm>
          <a:off x="5692407" y="5529863"/>
          <a:ext cx="547699" cy="287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38" name="Equation" r:id="rId19" imgW="482400" imgH="253800" progId="Equation.DSMT4">
                  <p:embed/>
                </p:oleObj>
              </mc:Choice>
              <mc:Fallback>
                <p:oleObj name="Equation" r:id="rId19" imgW="48240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2407" y="5529863"/>
                        <a:ext cx="547699" cy="28781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직사각형 24"/>
          <p:cNvSpPr/>
          <p:nvPr/>
        </p:nvSpPr>
        <p:spPr>
          <a:xfrm>
            <a:off x="6382982" y="4619818"/>
            <a:ext cx="642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dirty="0" smtClean="0">
                <a:latin typeface="Symbol" pitchFamily="18" charset="2"/>
              </a:rPr>
              <a:t>a</a:t>
            </a:r>
            <a:r>
              <a:rPr lang="en-US" altLang="ko-KR" sz="1600" i="1" dirty="0" smtClean="0">
                <a:latin typeface="Book Antiqua" pitchFamily="18" charset="0"/>
              </a:rPr>
              <a:t>/2</a:t>
            </a:r>
            <a:endParaRPr lang="ko-KR" altLang="en-US" sz="1600" i="1" dirty="0">
              <a:latin typeface="Book Antiqua" pitchFamily="18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189802" y="4548380"/>
            <a:ext cx="6429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i="1" dirty="0" smtClean="0">
                <a:latin typeface="Book Antiqua" pitchFamily="18" charset="0"/>
              </a:rPr>
              <a:t>1 - </a:t>
            </a:r>
            <a:r>
              <a:rPr lang="en-US" altLang="ko-KR" sz="1600" i="1" dirty="0" smtClean="0">
                <a:latin typeface="Symbol" pitchFamily="18" charset="2"/>
              </a:rPr>
              <a:t>a</a:t>
            </a:r>
            <a:endParaRPr lang="ko-KR" altLang="en-US" sz="1600" i="1" dirty="0">
              <a:latin typeface="Book Antiqua" pitchFamily="18" charset="0"/>
            </a:endParaRPr>
          </a:p>
        </p:txBody>
      </p:sp>
      <p:graphicFrame>
        <p:nvGraphicFramePr>
          <p:cNvPr id="2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448626"/>
              </p:ext>
            </p:extLst>
          </p:nvPr>
        </p:nvGraphicFramePr>
        <p:xfrm>
          <a:off x="3003182" y="5464776"/>
          <a:ext cx="431800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39" name="Equation" r:id="rId21" imgW="380880" imgH="241200" progId="Equation.DSMT4">
                  <p:embed/>
                </p:oleObj>
              </mc:Choice>
              <mc:Fallback>
                <p:oleObj name="Equation" r:id="rId21" imgW="380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3182" y="5464776"/>
                        <a:ext cx="431800" cy="273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804862"/>
              </p:ext>
            </p:extLst>
          </p:nvPr>
        </p:nvGraphicFramePr>
        <p:xfrm>
          <a:off x="1575370" y="5333835"/>
          <a:ext cx="130175" cy="14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240" name="Equation" r:id="rId23" imgW="114120" imgH="126720" progId="Equation.DSMT4">
                  <p:embed/>
                </p:oleObj>
              </mc:Choice>
              <mc:Fallback>
                <p:oleObj name="Equation" r:id="rId23" imgW="114120" imgH="126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5370" y="5333835"/>
                        <a:ext cx="130175" cy="142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401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100(1 – </m:t>
                    </m:r>
                    <m:r>
                      <a:rPr lang="en-US" altLang="ko-KR" i="1" dirty="0" smtClean="0">
                        <a:latin typeface="Cambria Math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</a:rPr>
                      <m:t>)% </m:t>
                    </m:r>
                  </m:oMath>
                </a14:m>
                <a:r>
                  <a:rPr lang="ko-KR" altLang="en-US" dirty="0"/>
                  <a:t>백분위수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구하는 방법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7504" y="1071546"/>
                <a:ext cx="8358246" cy="1532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백분위수        은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카이제곱분포표에서</a:t>
                </a:r>
                <a:r>
                  <a:rPr lang="ko-KR" altLang="en-US" dirty="0" smtClean="0">
                    <a:latin typeface="+mn-ea"/>
                    <a:ea typeface="+mn-ea"/>
                  </a:rPr>
                  <a:t> </a:t>
                </a:r>
                <a:r>
                  <a:rPr lang="en-US" altLang="ko-KR" dirty="0" smtClean="0">
                    <a:latin typeface="+mn-ea"/>
                    <a:ea typeface="+mn-ea"/>
                  </a:rPr>
                  <a:t>[</a:t>
                </a:r>
                <a:r>
                  <a:rPr lang="ko-KR" altLang="en-US" dirty="0" smtClean="0">
                    <a:latin typeface="+mn-ea"/>
                    <a:ea typeface="+mn-ea"/>
                  </a:rPr>
                  <a:t>그림</a:t>
                </a:r>
                <a:r>
                  <a:rPr lang="en-US" altLang="ko-KR" dirty="0" smtClean="0">
                    <a:latin typeface="+mn-ea"/>
                    <a:ea typeface="+mn-ea"/>
                  </a:rPr>
                  <a:t>]</a:t>
                </a:r>
                <a:r>
                  <a:rPr lang="ko-KR" altLang="en-US" dirty="0" smtClean="0">
                    <a:latin typeface="+mn-ea"/>
                    <a:ea typeface="+mn-ea"/>
                  </a:rPr>
                  <a:t>과 같이 구할 수 있다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v"/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예를 들어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𝑐</m:t>
                    </m:r>
                    <m:r>
                      <a:rPr lang="en-US" altLang="ko-KR" i="1" baseline="40000" dirty="0" smtClean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(5)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                          를 만족하는 </a:t>
                </a:r>
                <a:r>
                  <a:rPr lang="en-US" altLang="ko-KR" dirty="0" smtClean="0">
                    <a:latin typeface="+mn-ea"/>
                    <a:ea typeface="+mn-ea"/>
                  </a:rPr>
                  <a:t>95%   </a:t>
                </a:r>
                <a:br>
                  <a:rPr lang="en-US" altLang="ko-KR" dirty="0" smtClean="0">
                    <a:latin typeface="+mn-ea"/>
                    <a:ea typeface="+mn-ea"/>
                  </a:rPr>
                </a:br>
                <a:r>
                  <a:rPr lang="ko-KR" altLang="en-US" dirty="0" smtClean="0">
                    <a:latin typeface="+mn-ea"/>
                    <a:ea typeface="+mn-ea"/>
                  </a:rPr>
                  <a:t>백분위수          는  다음과 같이 구한다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071546"/>
                <a:ext cx="8358246" cy="1532727"/>
              </a:xfrm>
              <a:prstGeom prst="rect">
                <a:avLst/>
              </a:prstGeom>
              <a:blipFill rotWithShape="1">
                <a:blip r:embed="rId4"/>
                <a:stretch>
                  <a:fillRect l="-511" b="-27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4714542"/>
              </p:ext>
            </p:extLst>
          </p:nvPr>
        </p:nvGraphicFramePr>
        <p:xfrm>
          <a:off x="1475656" y="1060450"/>
          <a:ext cx="5683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24" name="Equation" r:id="rId5" imgW="380880" imgH="241200" progId="Equation.DSMT4">
                  <p:embed/>
                </p:oleObj>
              </mc:Choice>
              <mc:Fallback>
                <p:oleObj name="Equation" r:id="rId5" imgW="3808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060450"/>
                        <a:ext cx="56832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764326"/>
              </p:ext>
            </p:extLst>
          </p:nvPr>
        </p:nvGraphicFramePr>
        <p:xfrm>
          <a:off x="3621973" y="1840187"/>
          <a:ext cx="2066925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25" name="Equation" r:id="rId7" imgW="1384200" imgH="241200" progId="Equation.DSMT4">
                  <p:embed/>
                </p:oleObj>
              </mc:Choice>
              <mc:Fallback>
                <p:oleObj name="Equation" r:id="rId7" imgW="13842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1973" y="1840187"/>
                        <a:ext cx="2066925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8371542"/>
              </p:ext>
            </p:extLst>
          </p:nvPr>
        </p:nvGraphicFramePr>
        <p:xfrm>
          <a:off x="1450604" y="2178076"/>
          <a:ext cx="73818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126" name="Equation" r:id="rId9" imgW="495000" imgH="241200" progId="Equation.DSMT4">
                  <p:embed/>
                </p:oleObj>
              </mc:Choice>
              <mc:Fallback>
                <p:oleObj name="Equation" r:id="rId9" imgW="495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604" y="2178076"/>
                        <a:ext cx="738187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4406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65" y="2995282"/>
            <a:ext cx="6588688" cy="3152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279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카이제곱분포와</a:t>
            </a:r>
            <a:r>
              <a:rPr lang="ko-KR" altLang="en-US" dirty="0"/>
              <a:t> 표준정규분포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95424" y="1556792"/>
            <a:ext cx="3066758" cy="721924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1520" y="836712"/>
                <a:ext cx="8358246" cy="70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buFont typeface="Wingdings" panose="05000000000000000000" pitchFamily="2" charset="2"/>
                  <a:buChar char="v"/>
                  <a:tabLst>
                    <a:tab pos="4033838" algn="l"/>
                  </a:tabLst>
                </a:pPr>
                <a:r>
                  <a:rPr lang="ko-KR" altLang="en-US" dirty="0" smtClean="0">
                    <a:latin typeface="+mn-ea"/>
                    <a:ea typeface="+mn-ea"/>
                  </a:rPr>
                  <a:t>표준정규 확률변수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𝑍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1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𝑍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…,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𝑍𝑛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                         은 자유도 </a:t>
                </a:r>
                <a:r>
                  <a:rPr lang="en-US" altLang="ko-KR" dirty="0" smtClean="0">
                    <a:latin typeface="+mn-ea"/>
                    <a:ea typeface="+mn-ea"/>
                  </a:rPr>
                  <a:t/>
                </a:r>
                <a:br>
                  <a:rPr lang="en-US" altLang="ko-KR" dirty="0" smtClean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인 카이제곱분포를 이룬다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836712"/>
                <a:ext cx="8358246" cy="701731"/>
              </a:xfrm>
              <a:prstGeom prst="rect">
                <a:avLst/>
              </a:prstGeom>
              <a:blipFill rotWithShape="1">
                <a:blip r:embed="rId3"/>
                <a:stretch>
                  <a:fillRect l="-438" t="-4348" b="-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2692045"/>
              </p:ext>
            </p:extLst>
          </p:nvPr>
        </p:nvGraphicFramePr>
        <p:xfrm>
          <a:off x="4860032" y="850905"/>
          <a:ext cx="1928826" cy="342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47" name="Equation" r:id="rId4" imgW="1333440" imgH="241200" progId="Equation.DSMT4">
                  <p:embed/>
                </p:oleObj>
              </mc:Choice>
              <mc:Fallback>
                <p:oleObj name="Equation" r:id="rId4" imgW="1333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032" y="850905"/>
                        <a:ext cx="1928826" cy="34217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584736"/>
              </p:ext>
            </p:extLst>
          </p:nvPr>
        </p:nvGraphicFramePr>
        <p:xfrm>
          <a:off x="2999521" y="1744486"/>
          <a:ext cx="2681287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48" name="Equation" r:id="rId6" imgW="1854000" imgH="241200" progId="Equation.DSMT4">
                  <p:embed/>
                </p:oleObj>
              </mc:Choice>
              <mc:Fallback>
                <p:oleObj name="Equation" r:id="rId6" imgW="18540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9521" y="1744486"/>
                        <a:ext cx="2681287" cy="341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191111" y="3419896"/>
            <a:ext cx="2346821" cy="85725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51520" y="2664837"/>
            <a:ext cx="8358246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ko-KR" altLang="en-US" dirty="0" smtClean="0">
                <a:latin typeface="+mn-ea"/>
                <a:ea typeface="+mn-ea"/>
              </a:rPr>
              <a:t>정규분포 </a:t>
            </a:r>
            <a:r>
              <a:rPr lang="en-US" altLang="ko-KR" i="1" dirty="0" smtClean="0">
                <a:latin typeface="Book Antiqua" pitchFamily="18" charset="0"/>
              </a:rPr>
              <a:t>X </a:t>
            </a:r>
            <a:r>
              <a:rPr lang="en-US" altLang="ko-KR" i="1" dirty="0">
                <a:latin typeface="Book Antiqua" pitchFamily="18" charset="0"/>
              </a:rPr>
              <a:t>~ N(</a:t>
            </a:r>
            <a:r>
              <a:rPr lang="en-US" altLang="ko-KR" i="1" dirty="0">
                <a:latin typeface="Symbol" pitchFamily="18" charset="2"/>
              </a:rPr>
              <a:t>m</a:t>
            </a:r>
            <a:r>
              <a:rPr lang="en-US" altLang="ko-KR" i="1" dirty="0">
                <a:latin typeface="Book Antiqua" pitchFamily="18" charset="0"/>
              </a:rPr>
              <a:t>, </a:t>
            </a:r>
            <a:r>
              <a:rPr lang="en-US" altLang="ko-KR" i="1" dirty="0">
                <a:latin typeface="Symbol" pitchFamily="18" charset="2"/>
              </a:rPr>
              <a:t>s </a:t>
            </a:r>
            <a:r>
              <a:rPr lang="en-US" altLang="ko-KR" i="1" baseline="40000" dirty="0">
                <a:latin typeface="Book Antiqua" pitchFamily="18" charset="0"/>
              </a:rPr>
              <a:t>2</a:t>
            </a:r>
            <a:r>
              <a:rPr lang="en-US" altLang="ko-KR" dirty="0">
                <a:latin typeface="Book Antiqua" pitchFamily="18" charset="0"/>
              </a:rPr>
              <a:t>)</a:t>
            </a:r>
            <a:r>
              <a:rPr lang="ko-KR" altLang="en-US" dirty="0" smtClean="0">
                <a:latin typeface="+mn-ea"/>
                <a:ea typeface="+mn-ea"/>
              </a:rPr>
              <a:t>에 대하여 표준화 확률변수의 제곱은 자유도 </a:t>
            </a:r>
            <a:r>
              <a:rPr lang="en-US" altLang="ko-KR" dirty="0" smtClean="0">
                <a:latin typeface="+mn-ea"/>
                <a:ea typeface="+mn-ea"/>
              </a:rPr>
              <a:t>1</a:t>
            </a:r>
            <a:r>
              <a:rPr lang="ko-KR" altLang="en-US" dirty="0" smtClean="0">
                <a:latin typeface="+mn-ea"/>
                <a:ea typeface="+mn-ea"/>
              </a:rPr>
              <a:t>인 카이제곱분포를 이룬다</a:t>
            </a:r>
            <a:r>
              <a:rPr lang="en-US" altLang="ko-KR" dirty="0" smtClean="0">
                <a:latin typeface="+mn-ea"/>
                <a:ea typeface="+mn-ea"/>
              </a:rPr>
              <a:t>.</a:t>
            </a:r>
            <a:endParaRPr lang="en-US" altLang="ko-KR" dirty="0">
              <a:latin typeface="+mn-ea"/>
              <a:ea typeface="+mn-ea"/>
            </a:endParaRPr>
          </a:p>
        </p:txBody>
      </p:sp>
      <p:graphicFrame>
        <p:nvGraphicFramePr>
          <p:cNvPr id="14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1710588"/>
              </p:ext>
            </p:extLst>
          </p:nvPr>
        </p:nvGraphicFramePr>
        <p:xfrm>
          <a:off x="3283674" y="3505771"/>
          <a:ext cx="2111375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149" name="Equation" r:id="rId8" imgW="1460160" imgH="469800" progId="Equation.DSMT4">
                  <p:embed/>
                </p:oleObj>
              </mc:Choice>
              <mc:Fallback>
                <p:oleObj name="Equation" r:id="rId8" imgW="1460160" imgH="469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3674" y="3505771"/>
                        <a:ext cx="2111375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51520" y="4782168"/>
                <a:ext cx="8358246" cy="13111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1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독립인 </a:t>
                </a:r>
                <a:r>
                  <a:rPr lang="ko-KR" altLang="en-US" dirty="0" err="1" smtClean="0">
                    <a:latin typeface="+mn-ea"/>
                    <a:ea typeface="+mn-ea"/>
                  </a:rPr>
                  <a:t>카이제곱</a:t>
                </a:r>
                <a:r>
                  <a:rPr lang="ko-KR" altLang="en-US" dirty="0" smtClean="0">
                    <a:latin typeface="+mn-ea"/>
                    <a:ea typeface="+mn-ea"/>
                  </a:rPr>
                  <a:t> 확률변수</a:t>
                </a:r>
                <a:r>
                  <a:rPr lang="en-US" altLang="ko-KR" i="1" dirty="0">
                    <a:latin typeface="Book Antiqua" pitchFamily="18" charset="0"/>
                  </a:rPr>
                  <a:t>X ~ </a:t>
                </a:r>
                <a:r>
                  <a:rPr lang="en-US" altLang="ko-KR" i="1" dirty="0">
                    <a:latin typeface="Symbol" pitchFamily="18" charset="2"/>
                  </a:rPr>
                  <a:t>c</a:t>
                </a:r>
                <a:r>
                  <a:rPr lang="en-US" altLang="ko-KR" i="1" baseline="40000" dirty="0">
                    <a:latin typeface="Book Antiqua" pitchFamily="18" charset="0"/>
                  </a:rPr>
                  <a:t>2</a:t>
                </a:r>
                <a:r>
                  <a:rPr lang="en-US" altLang="ko-KR" i="1" dirty="0">
                    <a:latin typeface="Book Antiqua" pitchFamily="18" charset="0"/>
                  </a:rPr>
                  <a:t>(r</a:t>
                </a:r>
                <a:r>
                  <a:rPr lang="en-US" altLang="ko-KR" i="1" baseline="-25000" dirty="0">
                    <a:latin typeface="Book Antiqua" pitchFamily="18" charset="0"/>
                  </a:rPr>
                  <a:t>1</a:t>
                </a:r>
                <a:r>
                  <a:rPr lang="en-US" altLang="ko-KR" i="1" dirty="0">
                    <a:latin typeface="Book Antiqua" pitchFamily="18" charset="0"/>
                  </a:rPr>
                  <a:t>) , Y ~ </a:t>
                </a:r>
                <a:r>
                  <a:rPr lang="en-US" altLang="ko-KR" i="1" dirty="0">
                    <a:latin typeface="Symbol" pitchFamily="18" charset="2"/>
                  </a:rPr>
                  <a:t>c</a:t>
                </a:r>
                <a:r>
                  <a:rPr lang="en-US" altLang="ko-KR" i="1" baseline="40000" dirty="0">
                    <a:latin typeface="Book Antiqua" pitchFamily="18" charset="0"/>
                  </a:rPr>
                  <a:t>2</a:t>
                </a:r>
                <a:r>
                  <a:rPr lang="en-US" altLang="ko-KR" i="1" dirty="0">
                    <a:latin typeface="Book Antiqua" pitchFamily="18" charset="0"/>
                  </a:rPr>
                  <a:t>(r</a:t>
                </a:r>
                <a:r>
                  <a:rPr lang="en-US" altLang="ko-KR" i="1" baseline="-25000" dirty="0">
                    <a:latin typeface="Book Antiqua" pitchFamily="18" charset="0"/>
                  </a:rPr>
                  <a:t>2</a:t>
                </a:r>
                <a:r>
                  <a:rPr lang="en-US" altLang="ko-KR" i="1" dirty="0" smtClean="0">
                    <a:latin typeface="Book Antiqua" pitchFamily="18" charset="0"/>
                  </a:rPr>
                  <a:t>) </a:t>
                </a:r>
                <a:r>
                  <a:rPr lang="ko-KR" altLang="en-US" dirty="0" smtClean="0">
                    <a:latin typeface="+mn-ea"/>
                    <a:ea typeface="+mn-ea"/>
                  </a:rPr>
                  <a:t>에 대하여 두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확률변수의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 +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는 각각의 자유도의 합을 자유도로 가지는 카이제곱분포를 이룬다</a:t>
                </a:r>
                <a:r>
                  <a:rPr lang="en-US" altLang="ko-KR" dirty="0" smtClean="0">
                    <a:latin typeface="+mn-ea"/>
                    <a:ea typeface="+mn-ea"/>
                  </a:rPr>
                  <a:t>. </a:t>
                </a:r>
                <a:r>
                  <a:rPr lang="ko-KR" altLang="en-US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다음이 성립한다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X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Y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ko-KR" i="1" baseline="40000" dirty="0">
                          <a:latin typeface="Book Antiqua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ko-KR" i="1" baseline="-25000" dirty="0">
                          <a:latin typeface="Book Antiqua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ko-KR" i="1" baseline="-25000" dirty="0">
                          <a:latin typeface="Book Antiqua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782168"/>
                <a:ext cx="8358246" cy="1311128"/>
              </a:xfrm>
              <a:prstGeom prst="rect">
                <a:avLst/>
              </a:prstGeom>
              <a:blipFill rotWithShape="1">
                <a:blip r:embed="rId10"/>
                <a:stretch>
                  <a:fillRect l="-438" t="-1852" b="-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87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카이제곱분포와</a:t>
            </a:r>
            <a:r>
              <a:rPr lang="ko-KR" altLang="en-US" dirty="0"/>
              <a:t> 표준정규분포</a:t>
            </a:r>
          </a:p>
        </p:txBody>
      </p:sp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38" y="801524"/>
            <a:ext cx="8755694" cy="2837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10102" y="4012466"/>
                <a:ext cx="7822338" cy="17927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50838" indent="-350838">
                  <a:lnSpc>
                    <a:spcPct val="130000"/>
                  </a:lnSpc>
                  <a:tabLst>
                    <a:tab pos="350838" algn="l"/>
                  </a:tabLst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                               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카이제곱분포표에서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𝑑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.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4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𝑎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0.05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만나는 위치의 수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9.49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를 택하면                     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50838" indent="-350838">
                  <a:lnSpc>
                    <a:spcPct val="130000"/>
                  </a:lnSpc>
                  <a:tabLst>
                    <a:tab pos="350838" algn="l"/>
                  </a:tabLst>
                </a:pP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marL="350838" indent="-350838">
                  <a:lnSpc>
                    <a:spcPct val="130000"/>
                  </a:lnSpc>
                  <a:tabLst>
                    <a:tab pos="350838" algn="l"/>
                  </a:tabLst>
                </a:pP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                               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                                  이고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𝑑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.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𝑓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4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이고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𝑎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0.95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가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만나는 위치의 수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0.71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 택하면                   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02" y="4012466"/>
                <a:ext cx="7822338" cy="1792798"/>
              </a:xfrm>
              <a:prstGeom prst="rect">
                <a:avLst/>
              </a:prstGeom>
              <a:blipFill rotWithShape="1">
                <a:blip r:embed="rId4"/>
                <a:stretch>
                  <a:fillRect l="-467" r="-156" b="-10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4990689"/>
              </p:ext>
            </p:extLst>
          </p:nvPr>
        </p:nvGraphicFramePr>
        <p:xfrm>
          <a:off x="1138730" y="4053235"/>
          <a:ext cx="16494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05" name="Equation" r:id="rId5" imgW="1104840" imgH="241200" progId="Equation.DSMT4">
                  <p:embed/>
                </p:oleObj>
              </mc:Choice>
              <mc:Fallback>
                <p:oleObj name="Equation" r:id="rId5" imgW="1104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730" y="4053235"/>
                        <a:ext cx="1649412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311429"/>
              </p:ext>
            </p:extLst>
          </p:nvPr>
        </p:nvGraphicFramePr>
        <p:xfrm>
          <a:off x="1138730" y="5064890"/>
          <a:ext cx="16494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06" name="Equation" r:id="rId7" imgW="1104840" imgH="241200" progId="Equation.DSMT4">
                  <p:embed/>
                </p:oleObj>
              </mc:Choice>
              <mc:Fallback>
                <p:oleObj name="Equation" r:id="rId7" imgW="1104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730" y="5064890"/>
                        <a:ext cx="1649412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8168463"/>
              </p:ext>
            </p:extLst>
          </p:nvPr>
        </p:nvGraphicFramePr>
        <p:xfrm>
          <a:off x="3319250" y="4385192"/>
          <a:ext cx="94773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07" name="Equation" r:id="rId9" imgW="634680" imgH="241200" progId="Equation.DSMT4">
                  <p:embed/>
                </p:oleObj>
              </mc:Choice>
              <mc:Fallback>
                <p:oleObj name="Equation" r:id="rId9" imgW="634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9250" y="4385192"/>
                        <a:ext cx="947738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2921207"/>
              </p:ext>
            </p:extLst>
          </p:nvPr>
        </p:nvGraphicFramePr>
        <p:xfrm>
          <a:off x="3525530" y="5052064"/>
          <a:ext cx="1649412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08" name="Equation" r:id="rId11" imgW="1104840" imgH="241200" progId="Equation.DSMT4">
                  <p:embed/>
                </p:oleObj>
              </mc:Choice>
              <mc:Fallback>
                <p:oleObj name="Equation" r:id="rId11" imgW="1104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5530" y="5052064"/>
                        <a:ext cx="1649412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191277"/>
              </p:ext>
            </p:extLst>
          </p:nvPr>
        </p:nvGraphicFramePr>
        <p:xfrm>
          <a:off x="3278476" y="5427780"/>
          <a:ext cx="947738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209" name="Equation" r:id="rId12" imgW="634680" imgH="241200" progId="Equation.DSMT4">
                  <p:embed/>
                </p:oleObj>
              </mc:Choice>
              <mc:Fallback>
                <p:oleObj name="Equation" r:id="rId12" imgW="63468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8476" y="5427780"/>
                        <a:ext cx="947738" cy="34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26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𝑡</m:t>
                    </m:r>
                    <m:r>
                      <a:rPr lang="en-US" altLang="ko-KR" i="1" dirty="0" smtClean="0">
                        <a:latin typeface="Cambria Math"/>
                      </a:rPr>
                      <m:t> −</m:t>
                    </m:r>
                  </m:oMath>
                </a14:m>
                <a:r>
                  <a:rPr lang="ko-KR" altLang="en-US" dirty="0"/>
                  <a:t>분포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17949" b="-39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직사각형 10"/>
          <p:cNvSpPr/>
          <p:nvPr/>
        </p:nvSpPr>
        <p:spPr>
          <a:xfrm>
            <a:off x="2200605" y="3212976"/>
            <a:ext cx="4713762" cy="125248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467543" y="892078"/>
            <a:ext cx="8110399" cy="197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85800" y="1075740"/>
                <a:ext cx="7781795" cy="14861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i="1" dirty="0">
                    <a:latin typeface="+mn-ea"/>
                    <a:ea typeface="+mn-ea"/>
                  </a:rPr>
                  <a:t>t-</a:t>
                </a:r>
                <a:r>
                  <a:rPr lang="ko-KR" altLang="en-US" sz="2000" b="1" dirty="0">
                    <a:latin typeface="+mn-ea"/>
                    <a:ea typeface="+mn-ea"/>
                  </a:rPr>
                  <a:t>분포</a:t>
                </a:r>
                <a:r>
                  <a:rPr lang="en-US" altLang="ko-KR" sz="2000" b="1" i="1" baseline="30000" dirty="0" smtClean="0">
                    <a:latin typeface="+mn-ea"/>
                    <a:ea typeface="+mn-ea"/>
                  </a:rPr>
                  <a:t>t-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독립인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𝑍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(0, 1)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과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𝑉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l-GR" altLang="ko-KR" sz="2000" i="1" dirty="0">
                        <a:latin typeface="Cambria Math"/>
                        <a:ea typeface="+mn-ea"/>
                      </a:rPr>
                      <m:t>𝜒</m:t>
                    </m:r>
                    <m:r>
                      <a:rPr lang="en-US" altLang="ko-KR" sz="2000" i="1" baseline="40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대하여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확률변수                  의 </a:t>
                </a:r>
                <a:r>
                  <a:rPr lang="ko-KR" altLang="en-US" sz="2000" dirty="0">
                    <a:latin typeface="+mn-ea"/>
                    <a:ea typeface="+mn-ea"/>
                  </a:rPr>
                  <a:t>확률분포를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자유도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인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−</m:t>
                    </m:r>
                  </m:oMath>
                </a14:m>
                <a:r>
                  <a:rPr lang="ko-KR" altLang="en-US" sz="2000" dirty="0" smtClean="0">
                    <a:latin typeface="+mn-ea"/>
                    <a:ea typeface="+mn-ea"/>
                  </a:rPr>
                  <a:t>분포라하고 </a:t>
                </a:r>
                <a:r>
                  <a:rPr lang="en-US" altLang="ko-KR" sz="2000" i="1" dirty="0">
                    <a:latin typeface="+mn-ea"/>
                    <a:ea typeface="+mn-ea"/>
                  </a:rPr>
                  <a:t>T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로 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81795" cy="1486112"/>
              </a:xfrm>
              <a:prstGeom prst="rect">
                <a:avLst/>
              </a:prstGeom>
              <a:blipFill rotWithShape="1">
                <a:blip r:embed="rId4"/>
                <a:stretch>
                  <a:fillRect l="-862" b="-20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5982408"/>
              </p:ext>
            </p:extLst>
          </p:nvPr>
        </p:nvGraphicFramePr>
        <p:xfrm>
          <a:off x="6471520" y="1615857"/>
          <a:ext cx="1571625" cy="4072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00" name="Equation" r:id="rId5" imgW="952087" imgH="253890" progId="Equation.DSMT4">
                  <p:embed/>
                </p:oleObj>
              </mc:Choice>
              <mc:Fallback>
                <p:oleObj name="Equation" r:id="rId5" imgW="952087" imgH="25389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1520" y="1615857"/>
                        <a:ext cx="1571625" cy="4072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680590"/>
              </p:ext>
            </p:extLst>
          </p:nvPr>
        </p:nvGraphicFramePr>
        <p:xfrm>
          <a:off x="2400300" y="3431181"/>
          <a:ext cx="4300538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01" name="Equation" r:id="rId7" imgW="2882900" imgH="558800" progId="Equation.DSMT4">
                  <p:embed/>
                </p:oleObj>
              </mc:Choice>
              <mc:Fallback>
                <p:oleObj name="Equation" r:id="rId7" imgW="2882900" imgH="5588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0300" y="3431181"/>
                        <a:ext cx="4300538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755576" y="4979646"/>
            <a:ext cx="7370326" cy="969634"/>
            <a:chOff x="428596" y="4143380"/>
            <a:chExt cx="7370326" cy="969634"/>
          </a:xfrm>
        </p:grpSpPr>
        <p:sp>
          <p:nvSpPr>
            <p:cNvPr id="23" name="TextBox 22"/>
            <p:cNvSpPr txBox="1"/>
            <p:nvPr/>
          </p:nvSpPr>
          <p:spPr>
            <a:xfrm>
              <a:off x="428596" y="4143380"/>
              <a:ext cx="73703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</a:pPr>
              <a:r>
                <a:rPr lang="ko-KR" altLang="en-US" b="1" dirty="0" smtClean="0">
                  <a:latin typeface="+mn-ea"/>
                  <a:ea typeface="+mn-ea"/>
                </a:rPr>
                <a:t>①</a:t>
              </a:r>
              <a:r>
                <a:rPr lang="ko-KR" altLang="en-US" dirty="0" smtClean="0">
                  <a:latin typeface="+mn-ea"/>
                  <a:ea typeface="+mn-ea"/>
                </a:rPr>
                <a:t> 평균 </a:t>
              </a:r>
              <a:r>
                <a:rPr lang="en-US" altLang="ko-KR" dirty="0" smtClean="0">
                  <a:latin typeface="+mn-ea"/>
                  <a:ea typeface="+mn-ea"/>
                </a:rPr>
                <a:t>:  </a:t>
              </a:r>
              <a:r>
                <a:rPr lang="en-US" altLang="ko-KR" i="1" dirty="0">
                  <a:latin typeface="Symbol" pitchFamily="18" charset="2"/>
                </a:rPr>
                <a:t>m</a:t>
              </a:r>
              <a:r>
                <a:rPr lang="en-US" altLang="ko-KR" i="1" dirty="0">
                  <a:latin typeface="Book Antiqua" pitchFamily="18" charset="0"/>
                </a:rPr>
                <a:t> = </a:t>
              </a:r>
              <a:r>
                <a:rPr lang="en-US" altLang="ko-KR" i="1" dirty="0" smtClean="0">
                  <a:latin typeface="Book Antiqua" pitchFamily="18" charset="0"/>
                </a:rPr>
                <a:t>r</a:t>
              </a:r>
              <a:endParaRPr lang="en-US" altLang="ko-KR" i="1" dirty="0" smtClean="0">
                <a:latin typeface="+mn-ea"/>
                <a:ea typeface="+mn-ea"/>
              </a:endParaRPr>
            </a:p>
            <a:p>
              <a:pPr marL="342900" indent="-342900">
                <a:lnSpc>
                  <a:spcPct val="150000"/>
                </a:lnSpc>
              </a:pPr>
              <a:r>
                <a:rPr lang="ko-KR" altLang="en-US" b="1" dirty="0" smtClean="0">
                  <a:latin typeface="+mn-ea"/>
                  <a:ea typeface="+mn-ea"/>
                </a:rPr>
                <a:t>②</a:t>
              </a:r>
              <a:r>
                <a:rPr lang="ko-KR" altLang="en-US" dirty="0" smtClean="0">
                  <a:latin typeface="+mn-ea"/>
                  <a:ea typeface="+mn-ea"/>
                </a:rPr>
                <a:t> 분산 </a:t>
              </a:r>
              <a:r>
                <a:rPr lang="en-US" altLang="ko-KR" dirty="0" smtClean="0">
                  <a:latin typeface="+mn-ea"/>
                  <a:ea typeface="+mn-ea"/>
                </a:rPr>
                <a:t>:  </a:t>
              </a:r>
              <a:endParaRPr lang="ko-KR" altLang="en-US" i="1" dirty="0">
                <a:latin typeface="+mn-ea"/>
                <a:ea typeface="+mn-ea"/>
              </a:endParaRPr>
            </a:p>
          </p:txBody>
        </p:sp>
        <p:graphicFrame>
          <p:nvGraphicFramePr>
            <p:cNvPr id="24" name="Object 14"/>
            <p:cNvGraphicFramePr>
              <a:graphicFrameLocks noChangeAspect="1"/>
            </p:cNvGraphicFramePr>
            <p:nvPr/>
          </p:nvGraphicFramePr>
          <p:xfrm>
            <a:off x="1500166" y="4543102"/>
            <a:ext cx="1743075" cy="5699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202" name="Equation" r:id="rId9" imgW="1168200" imgH="393480" progId="Equation.DSMT4">
                    <p:embed/>
                  </p:oleObj>
                </mc:Choice>
                <mc:Fallback>
                  <p:oleObj name="Equation" r:id="rId9" imgW="1168200" imgH="3934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0166" y="4543102"/>
                          <a:ext cx="1743075" cy="5699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1245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dirty="0" smtClean="0">
                        <a:latin typeface="Cambria Math"/>
                      </a:rPr>
                      <m:t>𝑡</m:t>
                    </m:r>
                    <m:r>
                      <a:rPr lang="en-US" altLang="ko-KR" dirty="0" smtClean="0">
                        <a:latin typeface="Cambria Math"/>
                      </a:rPr>
                      <m:t> – </m:t>
                    </m:r>
                  </m:oMath>
                </a14:m>
                <a:r>
                  <a:rPr lang="ko-KR" altLang="en-US" dirty="0"/>
                  <a:t>분포와 </a:t>
                </a:r>
                <a:r>
                  <a:rPr lang="ko-KR" altLang="en-US" dirty="0" smtClean="0"/>
                  <a:t>표준정규분포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179512" y="764704"/>
            <a:ext cx="821537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Book Antiqua" pitchFamily="18" charset="0"/>
                <a:ea typeface="+mn-ea"/>
              </a:rPr>
              <a:t>분포곡선은 </a:t>
            </a:r>
            <a:r>
              <a:rPr lang="en-US" altLang="ko-KR" i="1" dirty="0" smtClean="0">
                <a:latin typeface="Book Antiqua" pitchFamily="18" charset="0"/>
                <a:ea typeface="+mn-ea"/>
              </a:rPr>
              <a:t>t = 0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에서 최댓값을 갖고 대칭이다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Book Antiqua" pitchFamily="18" charset="0"/>
                <a:ea typeface="+mn-ea"/>
              </a:rPr>
              <a:t>분포곡선은 표준정규분포와 같은 종 모양이다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smtClean="0">
                <a:latin typeface="Book Antiqua" pitchFamily="18" charset="0"/>
                <a:ea typeface="+mn-ea"/>
              </a:rPr>
              <a:t>[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그림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] (a)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와 같이 </a:t>
            </a:r>
            <a:r>
              <a:rPr lang="en-US" altLang="ko-KR" i="1" dirty="0" smtClean="0">
                <a:latin typeface="Book Antiqua" pitchFamily="18" charset="0"/>
                <a:ea typeface="+mn-ea"/>
              </a:rPr>
              <a:t>t - 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분포의 꼬리부분이 표준정규분포보다 약간 두텁다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smtClean="0">
                <a:latin typeface="Book Antiqua" pitchFamily="18" charset="0"/>
                <a:ea typeface="+mn-ea"/>
              </a:rPr>
              <a:t>[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그림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] (b)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와 같이 자유도 </a:t>
            </a:r>
            <a:r>
              <a:rPr lang="en-US" altLang="ko-KR" i="1" dirty="0" smtClean="0">
                <a:latin typeface="Book Antiqua" pitchFamily="18" charset="0"/>
                <a:ea typeface="+mn-ea"/>
              </a:rPr>
              <a:t>r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이 증가하면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(</a:t>
            </a:r>
            <a:r>
              <a:rPr lang="en-US" altLang="ko-KR" i="1" dirty="0" smtClean="0">
                <a:latin typeface="Book Antiqua" pitchFamily="18" charset="0"/>
                <a:ea typeface="+mn-ea"/>
              </a:rPr>
              <a:t>r ≥ 30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) </a:t>
            </a:r>
            <a:r>
              <a:rPr lang="en-US" altLang="ko-KR" i="1" dirty="0" smtClean="0">
                <a:latin typeface="Book Antiqua" pitchFamily="18" charset="0"/>
                <a:ea typeface="+mn-ea"/>
              </a:rPr>
              <a:t>t -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 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분포는 표준정규분포에 근접한다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.</a:t>
            </a:r>
            <a:endParaRPr lang="ko-KR" altLang="en-US" dirty="0" smtClean="0">
              <a:latin typeface="Book Antiqua" pitchFamily="18" charset="0"/>
              <a:ea typeface="+mn-ea"/>
            </a:endParaRPr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45" y="3294345"/>
            <a:ext cx="7829169" cy="2737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9599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𝑡</m:t>
                    </m:r>
                    <m:r>
                      <a:rPr lang="en-US" altLang="ko-KR" i="1" dirty="0" smtClean="0">
                        <a:latin typeface="Cambria Math"/>
                      </a:rPr>
                      <m:t> – </m:t>
                    </m:r>
                  </m:oMath>
                </a14:m>
                <a:r>
                  <a:rPr lang="ko-KR" altLang="en-US" dirty="0"/>
                  <a:t>분포의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백분위수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9511" y="836712"/>
                <a:ext cx="8663863" cy="132254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dirty="0">
                    <a:latin typeface="+mn-ea"/>
                    <a:ea typeface="+mn-ea"/>
                  </a:rPr>
                  <a:t>자유도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𝑟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인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 −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분포에서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𝑇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&gt;</m:t>
                    </m:r>
                    <m:r>
                      <a:rPr lang="en-US" altLang="ko-KR" i="1" dirty="0">
                        <a:solidFill>
                          <a:schemeClr val="tx2"/>
                        </a:solidFill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baseline="-25000" dirty="0">
                        <a:solidFill>
                          <a:schemeClr val="tx2"/>
                        </a:solidFill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>
                        <a:solidFill>
                          <a:schemeClr val="tx2"/>
                        </a:solidFill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>
                        <a:solidFill>
                          <a:schemeClr val="tx2"/>
                        </a:solidFill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>
                        <a:solidFill>
                          <a:schemeClr val="tx2"/>
                        </a:solidFill>
                        <a:latin typeface="Cambria Math"/>
                        <a:ea typeface="+mn-ea"/>
                      </a:rPr>
                      <m:t>))=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만족하는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100(1−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)%</m:t>
                    </m:r>
                  </m:oMath>
                </a14:m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ko-KR" altLang="en-US" dirty="0">
                    <a:latin typeface="+mn-ea"/>
                    <a:ea typeface="+mn-ea"/>
                  </a:rPr>
                  <a:t>백분위수를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baseline="-25000" dirty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>
                        <a:solidFill>
                          <a:srgbClr val="FF0000"/>
                        </a:solidFill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로 나타내며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:r>
                  <a:rPr lang="ko-KR" altLang="en-US" dirty="0">
                    <a:latin typeface="+mn-ea"/>
                    <a:ea typeface="+mn-ea"/>
                  </a:rPr>
                  <a:t>다음과 같다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>
                  <a:lnSpc>
                    <a:spcPct val="110000"/>
                  </a:lnSpc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>
                  <a:lnSpc>
                    <a:spcPct val="11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100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𝑎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% 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백분위수</m:t>
                      </m:r>
                      <m:r>
                        <a:rPr lang="ko-KR" altLang="en-US" i="1" dirty="0">
                          <a:latin typeface="Cambria Math"/>
                          <a:ea typeface="+mn-ea"/>
                        </a:rPr>
                        <m:t> : 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𝑡</m:t>
                      </m:r>
                      <m:r>
                        <a:rPr lang="en-US" altLang="ko-KR" i="1" baseline="-25000" dirty="0">
                          <a:latin typeface="Cambria Math"/>
                          <a:ea typeface="+mn-ea"/>
                        </a:rPr>
                        <m:t>1−</m:t>
                      </m:r>
                      <m:r>
                        <a:rPr lang="en-US" altLang="ko-KR" i="1" baseline="-25000" dirty="0">
                          <a:latin typeface="Cambria Math"/>
                          <a:ea typeface="+mn-ea"/>
                        </a:rPr>
                        <m:t>𝑎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𝑟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) = − 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𝑡𝑎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𝑟</m:t>
                      </m:r>
                      <m:r>
                        <a:rPr lang="en-US" altLang="ko-KR" i="1" dirty="0">
                          <a:latin typeface="Cambria Math"/>
                          <a:ea typeface="+mn-ea"/>
                        </a:rPr>
                        <m:t>) </m:t>
                      </m:r>
                    </m:oMath>
                  </m:oMathPara>
                </a14:m>
                <a:endParaRPr lang="ko-KR" altLang="en-US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1" y="836712"/>
                <a:ext cx="8663863" cy="1322542"/>
              </a:xfrm>
              <a:prstGeom prst="rect">
                <a:avLst/>
              </a:prstGeom>
              <a:blipFill rotWithShape="1">
                <a:blip r:embed="rId3"/>
                <a:stretch>
                  <a:fillRect l="-563" t="-1843" b="-13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91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742" y="2628734"/>
            <a:ext cx="4463311" cy="3343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645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276616" y="1565798"/>
            <a:ext cx="3505200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021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301669" y="885414"/>
            <a:ext cx="3505200" cy="40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𝑡</m:t>
                    </m:r>
                    <m:r>
                      <a:rPr lang="en-US" altLang="ko-KR" i="1" dirty="0" smtClean="0">
                        <a:latin typeface="Cambria Math"/>
                      </a:rPr>
                      <m:t> – </m:t>
                    </m:r>
                  </m:oMath>
                </a14:m>
                <a:r>
                  <a:rPr lang="ko-KR" altLang="en-US" dirty="0">
                    <a:latin typeface="Cambria Math"/>
                  </a:rPr>
                  <a:t>분포의 중심확률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그룹 3"/>
          <p:cNvGrpSpPr/>
          <p:nvPr/>
        </p:nvGrpSpPr>
        <p:grpSpPr>
          <a:xfrm>
            <a:off x="229260" y="855052"/>
            <a:ext cx="463968" cy="1085038"/>
            <a:chOff x="605040" y="1669244"/>
            <a:chExt cx="463968" cy="1085038"/>
          </a:xfrm>
        </p:grpSpPr>
        <p:sp>
          <p:nvSpPr>
            <p:cNvPr id="6" name="TextBox 5"/>
            <p:cNvSpPr txBox="1"/>
            <p:nvPr/>
          </p:nvSpPr>
          <p:spPr>
            <a:xfrm>
              <a:off x="605040" y="1669244"/>
              <a:ext cx="46396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dirty="0" smtClean="0">
                  <a:latin typeface="+mn-ea"/>
                  <a:ea typeface="+mn-ea"/>
                </a:rPr>
                <a:t>①</a:t>
              </a:r>
              <a:endParaRPr lang="ko-KR" altLang="en-US" sz="2000" i="1" dirty="0">
                <a:latin typeface="+mn-ea"/>
                <a:ea typeface="+mn-ea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5040" y="2354172"/>
              <a:ext cx="46396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342900" indent="-342900"/>
              <a:r>
                <a:rPr lang="ko-KR" altLang="en-US" sz="2000" dirty="0" smtClean="0">
                  <a:latin typeface="+mn-ea"/>
                  <a:ea typeface="+mn-ea"/>
                </a:rPr>
                <a:t>②</a:t>
              </a:r>
              <a:endParaRPr lang="ko-KR" altLang="en-US" sz="2000" i="1" dirty="0">
                <a:latin typeface="+mn-ea"/>
                <a:ea typeface="+mn-ea"/>
              </a:endParaRPr>
            </a:p>
          </p:txBody>
        </p:sp>
      </p:grp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25" y="2574201"/>
            <a:ext cx="4546948" cy="336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503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100(1 – </m:t>
                    </m:r>
                    <m:r>
                      <a:rPr lang="en-US" altLang="ko-KR" i="1" dirty="0" smtClean="0">
                        <a:latin typeface="Cambria Math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</a:rPr>
                      <m:t>)% </m:t>
                    </m:r>
                  </m:oMath>
                </a14:m>
                <a:r>
                  <a:rPr lang="ko-KR" altLang="en-US" dirty="0">
                    <a:latin typeface="Cambria Math"/>
                  </a:rPr>
                  <a:t>백분위수</a:t>
                </a:r>
                <a:r>
                  <a:rPr lang="en-US" altLang="ko-KR" dirty="0">
                    <a:latin typeface="Cambria Math"/>
                  </a:rPr>
                  <a:t> </a:t>
                </a:r>
                <a:r>
                  <a:rPr lang="ko-KR" altLang="en-US" dirty="0">
                    <a:latin typeface="Cambria Math"/>
                  </a:rPr>
                  <a:t>구하는 방법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67805" y="868346"/>
                <a:ext cx="8358246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2738" indent="-312738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>
                    <a:latin typeface="+mn-ea"/>
                    <a:ea typeface="+mn-ea"/>
                  </a:rPr>
                  <a:t>백분위수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𝑟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은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:r>
                  <a:rPr lang="en-US" altLang="ko-KR" i="1" dirty="0">
                    <a:latin typeface="+mn-ea"/>
                    <a:ea typeface="+mn-ea"/>
                  </a:rPr>
                  <a:t>t </a:t>
                </a:r>
                <a:r>
                  <a:rPr lang="en-US" altLang="ko-KR" dirty="0">
                    <a:latin typeface="+mn-ea"/>
                    <a:ea typeface="+mn-ea"/>
                  </a:rPr>
                  <a:t>- </a:t>
                </a:r>
                <a:r>
                  <a:rPr lang="ko-KR" altLang="en-US" dirty="0">
                    <a:latin typeface="+mn-ea"/>
                    <a:ea typeface="+mn-ea"/>
                  </a:rPr>
                  <a:t>분포표에서 </a:t>
                </a:r>
                <a:r>
                  <a:rPr lang="en-US" altLang="ko-KR" dirty="0">
                    <a:latin typeface="+mn-ea"/>
                    <a:ea typeface="+mn-ea"/>
                  </a:rPr>
                  <a:t>[</a:t>
                </a:r>
                <a:r>
                  <a:rPr lang="ko-KR" altLang="en-US" dirty="0">
                    <a:latin typeface="+mn-ea"/>
                    <a:ea typeface="+mn-ea"/>
                  </a:rPr>
                  <a:t>그림</a:t>
                </a:r>
                <a:r>
                  <a:rPr lang="en-US" altLang="ko-KR" dirty="0">
                    <a:latin typeface="+mn-ea"/>
                    <a:ea typeface="+mn-ea"/>
                  </a:rPr>
                  <a:t>]</a:t>
                </a:r>
                <a:r>
                  <a:rPr lang="ko-KR" altLang="en-US" dirty="0">
                    <a:latin typeface="+mn-ea"/>
                    <a:ea typeface="+mn-ea"/>
                  </a:rPr>
                  <a:t>과 같이 구할 수 있다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 marL="312738" indent="-312738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 marL="312738" indent="-312738">
                  <a:lnSpc>
                    <a:spcPct val="12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    예를 </a:t>
                </a:r>
                <a:r>
                  <a:rPr lang="ko-KR" altLang="en-US" dirty="0">
                    <a:latin typeface="+mn-ea"/>
                    <a:ea typeface="+mn-ea"/>
                  </a:rPr>
                  <a:t>들어</a:t>
                </a:r>
                <a:r>
                  <a:rPr lang="en-US" altLang="ko-KR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(4)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에 대하여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&gt;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0.05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(4)) = 0.05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를 만족하는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95%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백분위수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𝑡</m:t>
                    </m:r>
                    <m:r>
                      <a:rPr lang="en-US" altLang="ko-KR" i="1" baseline="-25000" dirty="0">
                        <a:latin typeface="Cambria Math"/>
                        <a:ea typeface="+mn-ea"/>
                      </a:rPr>
                      <m:t>0.05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(4)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는 다음과 같이 구한다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05" y="868346"/>
                <a:ext cx="8358246" cy="1421928"/>
              </a:xfrm>
              <a:prstGeom prst="rect">
                <a:avLst/>
              </a:prstGeom>
              <a:blipFill rotWithShape="1">
                <a:blip r:embed="rId3"/>
                <a:stretch>
                  <a:fillRect l="-511" t="-427" b="-34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28" y="2768252"/>
            <a:ext cx="5971346" cy="3250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756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200" y="3060330"/>
            <a:ext cx="4840288" cy="3213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정규곡선의</a:t>
            </a:r>
            <a:r>
              <a:rPr lang="en-US" altLang="ko-KR" dirty="0"/>
              <a:t> </a:t>
            </a:r>
            <a:r>
              <a:rPr lang="ko-KR" altLang="en-US" dirty="0"/>
              <a:t>성질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73624" y="857147"/>
                <a:ext cx="8646526" cy="2560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ko-KR" altLang="en-US" dirty="0">
                        <a:latin typeface="Book Antiqua" pitchFamily="18" charset="0"/>
                      </a:rPr>
                      <m:t>는</m:t>
                    </m:r>
                    <m:r>
                      <m:rPr>
                        <m:nor/>
                      </m:rPr>
                      <a:rPr lang="ko-KR" altLang="en-US" dirty="0">
                        <a:latin typeface="Book Antiqua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b="0" i="1" dirty="0" smtClean="0">
                        <a:latin typeface="Symbol" pitchFamily="18" charset="2"/>
                      </a:rPr>
                      <m:t> 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에 관하여 좌우대칭이고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의 </a:t>
                </a:r>
                <a:r>
                  <a:rPr lang="ko-KR" altLang="en-US" spc="-100" dirty="0" err="1" smtClean="0">
                    <a:latin typeface="+mn-ea"/>
                    <a:ea typeface="+mn-ea"/>
                  </a:rPr>
                  <a:t>중위수는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i="1" dirty="0">
                    <a:latin typeface="Book Antiqua" pitchFamily="18" charset="0"/>
                  </a:rPr>
                  <a:t>Me = </a:t>
                </a:r>
                <a:r>
                  <a:rPr lang="en-US" altLang="ko-KR" i="1" dirty="0">
                    <a:latin typeface="Symbol" pitchFamily="18" charset="2"/>
                  </a:rPr>
                  <a:t>m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en-US" altLang="ko-KR" i="1" dirty="0">
                    <a:latin typeface="Book Antiqua" pitchFamily="18" charset="0"/>
                  </a:rPr>
                  <a:t>f(x)</a:t>
                </a:r>
                <a:r>
                  <a:rPr lang="ko-KR" altLang="en-US" dirty="0">
                    <a:latin typeface="Book Antiqua" pitchFamily="18" charset="0"/>
                  </a:rPr>
                  <a:t>는 </a:t>
                </a:r>
                <a:r>
                  <a:rPr lang="en-US" altLang="ko-KR" i="1" dirty="0">
                    <a:latin typeface="Book Antiqua" pitchFamily="18" charset="0"/>
                  </a:rPr>
                  <a:t>x = </a:t>
                </a:r>
                <a:r>
                  <a:rPr lang="en-US" altLang="ko-KR" i="1" dirty="0" smtClean="0">
                    <a:latin typeface="Symbol" pitchFamily="18" charset="2"/>
                  </a:rPr>
                  <a:t>m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에서 최대값을 가지고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의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최빈값은</m:t>
                    </m:r>
                    <m:r>
                      <m:rPr>
                        <m:nor/>
                      </m:rPr>
                      <a:rPr lang="en-US" altLang="ko-KR" b="0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Mo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= 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b="0" i="1" dirty="0" smtClean="0">
                        <a:latin typeface="Symbol" pitchFamily="18" charset="2"/>
                      </a:rPr>
                      <m:t> 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en-US" altLang="ko-KR" spc="-1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dirty="0">
                    <a:latin typeface="Book Antiqua" pitchFamily="18" charset="0"/>
                  </a:rPr>
                  <a:t> </a:t>
                </a:r>
                <a:r>
                  <a:rPr lang="en-US" altLang="ko-KR" i="1" dirty="0">
                    <a:latin typeface="Book Antiqua" pitchFamily="18" charset="0"/>
                  </a:rPr>
                  <a:t>x = </a:t>
                </a:r>
                <a:r>
                  <a:rPr lang="en-US" altLang="ko-KR" i="1" dirty="0">
                    <a:latin typeface="Symbol" pitchFamily="18" charset="2"/>
                  </a:rPr>
                  <a:t>m</a:t>
                </a:r>
                <a:r>
                  <a:rPr lang="en-US" altLang="ko-KR" i="1" dirty="0">
                    <a:latin typeface="Book Antiqua" pitchFamily="18" charset="0"/>
                  </a:rPr>
                  <a:t> </a:t>
                </a:r>
                <a:r>
                  <a:rPr lang="en-US" altLang="ko-KR" dirty="0">
                    <a:latin typeface="Book Antiqua" pitchFamily="18" charset="0"/>
                  </a:rPr>
                  <a:t>±</a:t>
                </a:r>
                <a:r>
                  <a:rPr lang="en-US" altLang="ko-KR" i="1" dirty="0">
                    <a:latin typeface="Book Antiqua" pitchFamily="18" charset="0"/>
                  </a:rPr>
                  <a:t> </a:t>
                </a:r>
                <a:r>
                  <a:rPr lang="en-US" altLang="ko-KR" i="1" dirty="0">
                    <a:latin typeface="Symbol" pitchFamily="18" charset="2"/>
                  </a:rPr>
                  <a:t>s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에서는 변곡점을 갖는다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곡선의 모양이 위로 볼록하다가 아래로 볼록하게 바뀐다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spcBef>
                    <a:spcPts val="1200"/>
                  </a:spcBef>
                  <a:buFont typeface="+mj-ea"/>
                  <a:buAutoNum type="circleNumDbPlain"/>
                </a:pPr>
                <a:r>
                  <a:rPr lang="en-US" altLang="ko-KR" dirty="0">
                    <a:latin typeface="Book Antiqua" pitchFamily="18" charset="0"/>
                  </a:rPr>
                  <a:t> </a:t>
                </a:r>
                <a:r>
                  <a:rPr lang="en-US" altLang="ko-KR" i="1" dirty="0">
                    <a:latin typeface="Book Antiqua" pitchFamily="18" charset="0"/>
                  </a:rPr>
                  <a:t>x = </a:t>
                </a:r>
                <a:r>
                  <a:rPr lang="en-US" altLang="ko-KR" i="1" dirty="0">
                    <a:latin typeface="Symbol" pitchFamily="18" charset="2"/>
                  </a:rPr>
                  <a:t>m</a:t>
                </a:r>
                <a:r>
                  <a:rPr lang="en-US" altLang="ko-KR" i="1" dirty="0">
                    <a:latin typeface="Book Antiqua" pitchFamily="18" charset="0"/>
                  </a:rPr>
                  <a:t> </a:t>
                </a:r>
                <a:r>
                  <a:rPr lang="en-US" altLang="ko-KR" dirty="0">
                    <a:latin typeface="Book Antiqua" pitchFamily="18" charset="0"/>
                  </a:rPr>
                  <a:t>±</a:t>
                </a:r>
                <a:r>
                  <a:rPr lang="en-US" altLang="ko-KR" i="1" dirty="0">
                    <a:latin typeface="Book Antiqua" pitchFamily="18" charset="0"/>
                  </a:rPr>
                  <a:t> 3</a:t>
                </a:r>
                <a:r>
                  <a:rPr lang="en-US" altLang="ko-KR" i="1" dirty="0">
                    <a:latin typeface="Symbol" pitchFamily="18" charset="2"/>
                  </a:rPr>
                  <a:t>s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에서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𝑥</m:t>
                    </m:r>
                  </m:oMath>
                </a14:m>
                <a:r>
                  <a:rPr lang="en-US" altLang="ko-KR" spc="-100" dirty="0" smtClean="0">
                    <a:latin typeface="+mn-ea"/>
                    <a:ea typeface="+mn-ea"/>
                  </a:rPr>
                  <a:t>-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축에 거의 접하는 모양을 가지고 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/>
                </a:r>
                <a:br>
                  <a:rPr lang="en-US" altLang="ko-KR" spc="-100" dirty="0" smtClean="0">
                    <a:latin typeface="+mn-ea"/>
                    <a:ea typeface="+mn-ea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→ </m:t>
                    </m:r>
                    <m:r>
                      <m:rPr>
                        <m:nor/>
                      </m:rPr>
                      <a:rPr lang="en-US" altLang="ko-KR" dirty="0">
                        <a:latin typeface="Book Antiqua" pitchFamily="18" charset="0"/>
                      </a:rPr>
                      <m:t>±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∞</m:t>
                    </m:r>
                    <m:r>
                      <m:rPr>
                        <m:nor/>
                      </m:rPr>
                      <a:rPr lang="ko-KR" altLang="en-US" dirty="0">
                        <a:latin typeface="+mn-ea"/>
                        <a:ea typeface="+mn-ea"/>
                      </a:rPr>
                      <m:t>이면</m:t>
                    </m:r>
                    <m:r>
                      <m:rPr>
                        <m:nor/>
                      </m:rPr>
                      <a:rPr lang="ko-KR" altLang="en-US" dirty="0">
                        <a:latin typeface="Book Antiqua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f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) → 0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4" y="857147"/>
                <a:ext cx="8646526" cy="2560829"/>
              </a:xfrm>
              <a:prstGeom prst="rect">
                <a:avLst/>
              </a:prstGeom>
              <a:blipFill rotWithShape="1">
                <a:blip r:embed="rId3"/>
                <a:stretch>
                  <a:fillRect l="-705" t="-238" b="-19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4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100(1 – </m:t>
                    </m:r>
                    <m:r>
                      <a:rPr lang="en-US" altLang="ko-KR" i="1" dirty="0" smtClean="0">
                        <a:latin typeface="Cambria Math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</a:rPr>
                      <m:t>)% </m:t>
                    </m:r>
                  </m:oMath>
                </a14:m>
                <a:r>
                  <a:rPr lang="ko-KR" altLang="en-US" dirty="0">
                    <a:latin typeface="Cambria Math"/>
                  </a:rPr>
                  <a:t>백분위수</a:t>
                </a:r>
                <a:r>
                  <a:rPr lang="en-US" altLang="ko-KR" dirty="0">
                    <a:latin typeface="Cambria Math"/>
                  </a:rPr>
                  <a:t> </a:t>
                </a:r>
                <a:r>
                  <a:rPr lang="ko-KR" altLang="en-US" dirty="0">
                    <a:latin typeface="Cambria Math"/>
                  </a:rPr>
                  <a:t>구하는 방법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22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842260"/>
            <a:ext cx="8816975" cy="304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7544" y="4365104"/>
                <a:ext cx="8103274" cy="140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𝑇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&gt;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0.01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을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만족하는 </a:t>
                </a:r>
                <a:r>
                  <a:rPr lang="ko-KR" altLang="en-US" sz="1700" spc="-150" dirty="0" err="1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임계값은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0.01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(5) = 3.365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marL="342900" indent="-3429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indent="-3429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𝑇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&lt;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𝑇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&gt; −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0.05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이므로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−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0.05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(5) = 2.015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이고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 − 2.015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pPr indent="-342900"/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indent="-342900"/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(c)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(−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&lt;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𝑇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&lt;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0.99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이므로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0.005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(5) = 2.015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이고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𝑡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= 4.032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365104"/>
                <a:ext cx="8103274" cy="1400383"/>
              </a:xfrm>
              <a:prstGeom prst="rect">
                <a:avLst/>
              </a:prstGeom>
              <a:blipFill rotWithShape="1">
                <a:blip r:embed="rId4"/>
                <a:stretch>
                  <a:fillRect l="-527" t="-1739"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77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</a:rPr>
                      <m:t> −</m:t>
                    </m:r>
                  </m:oMath>
                </a14:m>
                <a:r>
                  <a:rPr lang="ko-KR" altLang="en-US" dirty="0">
                    <a:latin typeface="Cambria Math"/>
                  </a:rPr>
                  <a:t>분포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17949" b="-39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1259632" y="3284984"/>
            <a:ext cx="6252028" cy="1332964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7543" y="892078"/>
            <a:ext cx="8110399" cy="20543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85800" y="1075740"/>
                <a:ext cx="7703457" cy="16013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b="1" i="1" dirty="0">
                    <a:latin typeface="+mn-ea"/>
                    <a:ea typeface="+mn-ea"/>
                  </a:rPr>
                  <a:t>F-</a:t>
                </a:r>
                <a:r>
                  <a:rPr lang="ko-KR" altLang="en-US" sz="2000" b="1" dirty="0">
                    <a:latin typeface="+mn-ea"/>
                    <a:ea typeface="+mn-ea"/>
                  </a:rPr>
                  <a:t>분포</a:t>
                </a:r>
                <a:r>
                  <a:rPr lang="en-US" altLang="ko-KR" sz="2000" b="1" i="1" baseline="30000" dirty="0" smtClean="0">
                    <a:latin typeface="+mn-ea"/>
                    <a:ea typeface="+mn-ea"/>
                  </a:rPr>
                  <a:t>F-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 </a:t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독립인</a:t>
                </a:r>
                <a:r>
                  <a:rPr lang="en-US" altLang="ko-KR" sz="2000" i="1" dirty="0">
                    <a:latin typeface="Book Antiqua" pitchFamily="18" charset="0"/>
                  </a:rPr>
                  <a:t>U ~ </a:t>
                </a:r>
                <a:r>
                  <a:rPr lang="el-GR" altLang="ko-KR" sz="2000" i="1" dirty="0">
                    <a:latin typeface="Book Antiqua"/>
                  </a:rPr>
                  <a:t>χ</a:t>
                </a:r>
                <a:r>
                  <a:rPr lang="en-US" altLang="ko-KR" sz="2000" i="1" baseline="40000" dirty="0">
                    <a:latin typeface="Book Antiqua" pitchFamily="18" charset="0"/>
                  </a:rPr>
                  <a:t>2</a:t>
                </a:r>
                <a:r>
                  <a:rPr lang="en-US" altLang="ko-KR" sz="2000" i="1" dirty="0">
                    <a:latin typeface="Book Antiqua" pitchFamily="18" charset="0"/>
                  </a:rPr>
                  <a:t>(m)</a:t>
                </a:r>
                <a14:m>
                  <m:oMath xmlns:m="http://schemas.openxmlformats.org/officeDocument/2006/math"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과</m:t>
                    </m:r>
                    <m:r>
                      <m:rPr>
                        <m:nor/>
                      </m:rPr>
                      <a:rPr lang="en-US" altLang="ko-KR" sz="2000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V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l-GR" altLang="ko-KR" sz="2000" i="1" dirty="0">
                        <a:latin typeface="Book Antiqua"/>
                      </a:rPr>
                      <m:t>χ</m:t>
                    </m:r>
                    <m:r>
                      <m:rPr>
                        <m:nor/>
                      </m:rPr>
                      <a:rPr lang="en-US" altLang="ko-KR" sz="2000" i="1" baseline="40000" dirty="0">
                        <a:latin typeface="Book Antiqua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에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대하여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확률변수</a:t>
                </a:r>
                <a:r>
                  <a:rPr lang="en-US" altLang="ko-KR" sz="2000" i="1" dirty="0">
                    <a:latin typeface="Book Antiqua" pitchFamily="18" charset="0"/>
                  </a:rPr>
                  <a:t>F = (U/m)/(V/n)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의 </a:t>
                </a:r>
                <a:r>
                  <a:rPr lang="ko-KR" altLang="en-US" sz="2000" dirty="0">
                    <a:latin typeface="+mn-ea"/>
                    <a:ea typeface="+mn-ea"/>
                  </a:rPr>
                  <a:t>확률분포를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>
                    <a:latin typeface="+mn-ea"/>
                    <a:ea typeface="+mn-ea"/>
                  </a:rPr>
                  <a:t>분자와 분모의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자유도가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과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인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−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분포라 하고</a:t>
                </a:r>
                <a:r>
                  <a:rPr lang="en-US" altLang="ko-KR" sz="2000" dirty="0">
                    <a:latin typeface="+mn-ea"/>
                    <a:ea typeface="+mn-ea"/>
                  </a:rPr>
                  <a:t>,</a:t>
                </a:r>
                <a:r>
                  <a:rPr lang="ko-KR" altLang="en-US" sz="2000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으로 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601336"/>
              </a:xfrm>
              <a:prstGeom prst="rect">
                <a:avLst/>
              </a:prstGeom>
              <a:blipFill rotWithShape="1">
                <a:blip r:embed="rId4"/>
                <a:stretch>
                  <a:fillRect l="-871" t="-380" b="-34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021192"/>
              </p:ext>
            </p:extLst>
          </p:nvPr>
        </p:nvGraphicFramePr>
        <p:xfrm>
          <a:off x="1575998" y="3551238"/>
          <a:ext cx="5607050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31" name="Equation" r:id="rId5" imgW="3759200" imgH="533400" progId="Equation.DSMT4">
                  <p:embed/>
                </p:oleObj>
              </mc:Choice>
              <mc:Fallback>
                <p:oleObj name="Equation" r:id="rId5" imgW="3759200" imgH="5334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75998" y="3551238"/>
                        <a:ext cx="5607050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77680" y="4951484"/>
            <a:ext cx="6833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휴먼옛체"/>
                <a:ea typeface="휴먼옛체"/>
              </a:rPr>
              <a:t>①</a:t>
            </a:r>
            <a:r>
              <a:rPr lang="ko-KR" altLang="en-US" dirty="0" smtClean="0">
                <a:latin typeface="휴먼옛체"/>
                <a:ea typeface="휴먼옛체"/>
              </a:rPr>
              <a:t> 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평균 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:</a:t>
            </a:r>
          </a:p>
          <a:p>
            <a:pPr marL="342900" indent="-342900"/>
            <a:endParaRPr lang="en-US" altLang="ko-KR" i="1" dirty="0" smtClean="0">
              <a:latin typeface="Book Antiqua" pitchFamily="18" charset="0"/>
              <a:ea typeface="+mn-ea"/>
            </a:endParaRPr>
          </a:p>
          <a:p>
            <a:pPr marL="342900" indent="-342900"/>
            <a:endParaRPr lang="en-US" altLang="ko-KR" i="1" dirty="0" smtClean="0">
              <a:latin typeface="Book Antiqua" pitchFamily="18" charset="0"/>
              <a:ea typeface="+mn-ea"/>
            </a:endParaRPr>
          </a:p>
          <a:p>
            <a:pPr marL="342900" indent="-342900"/>
            <a:r>
              <a:rPr lang="ko-KR" altLang="en-US" b="1" dirty="0" smtClean="0">
                <a:latin typeface="휴먼옛체"/>
                <a:ea typeface="휴먼옛체"/>
              </a:rPr>
              <a:t>② 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분산 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:  </a:t>
            </a:r>
            <a:endParaRPr lang="ko-KR" altLang="en-US" i="1" dirty="0">
              <a:latin typeface="Book Antiqua" pitchFamily="18" charset="0"/>
              <a:ea typeface="+mn-ea"/>
            </a:endParaRPr>
          </a:p>
        </p:txBody>
      </p:sp>
      <p:graphicFrame>
        <p:nvGraphicFramePr>
          <p:cNvPr id="1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164459"/>
              </p:ext>
            </p:extLst>
          </p:nvPr>
        </p:nvGraphicFramePr>
        <p:xfrm>
          <a:off x="1741106" y="5646819"/>
          <a:ext cx="2805112" cy="66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32" name="Equation" r:id="rId7" imgW="1879560" imgH="457200" progId="Equation.DSMT4">
                  <p:embed/>
                </p:oleObj>
              </mc:Choice>
              <mc:Fallback>
                <p:oleObj name="Equation" r:id="rId7" imgW="187956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1106" y="5646819"/>
                        <a:ext cx="2805112" cy="661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057662"/>
              </p:ext>
            </p:extLst>
          </p:nvPr>
        </p:nvGraphicFramePr>
        <p:xfrm>
          <a:off x="1842460" y="4869160"/>
          <a:ext cx="1687512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333" name="Equation" r:id="rId9" imgW="1130040" imgH="393480" progId="Equation.DSMT4">
                  <p:embed/>
                </p:oleObj>
              </mc:Choice>
              <mc:Fallback>
                <p:oleObj name="Equation" r:id="rId9" imgW="11300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460" y="4869160"/>
                        <a:ext cx="1687512" cy="569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810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</a:rPr>
                      <m:t>– </m:t>
                    </m:r>
                  </m:oMath>
                </a14:m>
                <a:r>
                  <a:rPr lang="ko-KR" altLang="en-US" dirty="0">
                    <a:latin typeface="Cambria Math"/>
                  </a:rPr>
                  <a:t>분포의 특성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07504" y="1052736"/>
            <a:ext cx="8215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dirty="0" smtClean="0">
                <a:latin typeface="Book Antiqua" pitchFamily="18" charset="0"/>
                <a:ea typeface="+mn-ea"/>
              </a:rPr>
              <a:t>[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그림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]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과 같이 왼쪽으로 치우치고 오른쪽으로 긴 꼬리를 갖는 분포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, 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즉 양의 </a:t>
            </a:r>
            <a:r>
              <a:rPr lang="ko-KR" altLang="en-US" dirty="0" err="1" smtClean="0">
                <a:latin typeface="Book Antiqua" pitchFamily="18" charset="0"/>
                <a:ea typeface="+mn-ea"/>
              </a:rPr>
              <a:t>왜도를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 갖는 분포를 이룬다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 smtClean="0">
              <a:latin typeface="Book Antiqua" pitchFamily="18" charset="0"/>
              <a:ea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 smtClean="0">
                <a:latin typeface="Book Antiqua" pitchFamily="18" charset="0"/>
                <a:ea typeface="+mn-ea"/>
              </a:rPr>
              <a:t>분모의 자유도가 커질수록 </a:t>
            </a:r>
            <a:r>
              <a:rPr lang="en-US" altLang="ko-KR" i="1" dirty="0" smtClean="0">
                <a:latin typeface="Symbol" pitchFamily="18" charset="2"/>
                <a:ea typeface="+mn-ea"/>
              </a:rPr>
              <a:t>m</a:t>
            </a:r>
            <a:r>
              <a:rPr lang="en-US" altLang="ko-KR" i="1" dirty="0" smtClean="0">
                <a:latin typeface="Book Antiqua" pitchFamily="18" charset="0"/>
                <a:ea typeface="+mn-ea"/>
              </a:rPr>
              <a:t> ≒ 1, </a:t>
            </a:r>
            <a:r>
              <a:rPr lang="en-US" altLang="ko-KR" i="1" dirty="0" smtClean="0">
                <a:latin typeface="Symbol" pitchFamily="18" charset="2"/>
                <a:ea typeface="+mn-ea"/>
              </a:rPr>
              <a:t>s </a:t>
            </a:r>
            <a:r>
              <a:rPr lang="en-US" altLang="ko-KR" i="1" baseline="40000" dirty="0" smtClean="0">
                <a:latin typeface="Book Antiqua" pitchFamily="18" charset="0"/>
                <a:ea typeface="+mn-ea"/>
              </a:rPr>
              <a:t>2</a:t>
            </a:r>
            <a:r>
              <a:rPr lang="en-US" altLang="ko-KR" i="1" dirty="0" smtClean="0">
                <a:latin typeface="Book Antiqua" pitchFamily="18" charset="0"/>
                <a:ea typeface="+mn-ea"/>
              </a:rPr>
              <a:t> ≒ 2/m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이다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.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dirty="0" smtClean="0">
              <a:latin typeface="Book Antiqua" pitchFamily="18" charset="0"/>
              <a:ea typeface="+mn-ea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 smtClean="0">
                <a:latin typeface="Book Antiqua" pitchFamily="18" charset="0"/>
                <a:ea typeface="+mn-ea"/>
              </a:rPr>
              <a:t>자유도 </a:t>
            </a:r>
            <a:r>
              <a:rPr lang="en-US" altLang="ko-KR" i="1" dirty="0" smtClean="0">
                <a:latin typeface="Book Antiqua" pitchFamily="18" charset="0"/>
                <a:ea typeface="+mn-ea"/>
              </a:rPr>
              <a:t>m, n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이 커질수록 </a:t>
            </a:r>
            <a:r>
              <a:rPr lang="en-US" altLang="ko-KR" i="1" dirty="0" smtClean="0">
                <a:latin typeface="Symbol" pitchFamily="18" charset="2"/>
                <a:ea typeface="+mn-ea"/>
              </a:rPr>
              <a:t>m</a:t>
            </a:r>
            <a:r>
              <a:rPr lang="en-US" altLang="ko-KR" i="1" dirty="0" smtClean="0">
                <a:latin typeface="Book Antiqua" pitchFamily="18" charset="0"/>
                <a:ea typeface="+mn-ea"/>
              </a:rPr>
              <a:t> = 1</a:t>
            </a:r>
            <a:r>
              <a:rPr lang="ko-KR" altLang="en-US" dirty="0" smtClean="0">
                <a:latin typeface="Book Antiqua" pitchFamily="18" charset="0"/>
                <a:ea typeface="+mn-ea"/>
              </a:rPr>
              <a:t>을 중심으로 좌유대칭인 정규분포에 </a:t>
            </a:r>
            <a:r>
              <a:rPr lang="ko-KR" altLang="en-US" dirty="0" err="1" smtClean="0">
                <a:latin typeface="Book Antiqua" pitchFamily="18" charset="0"/>
                <a:ea typeface="+mn-ea"/>
              </a:rPr>
              <a:t>근사한다</a:t>
            </a:r>
            <a:r>
              <a:rPr lang="en-US" altLang="ko-KR" dirty="0" smtClean="0">
                <a:latin typeface="Book Antiqua" pitchFamily="18" charset="0"/>
                <a:ea typeface="+mn-ea"/>
              </a:rPr>
              <a:t>.</a:t>
            </a:r>
            <a:endParaRPr lang="ko-KR" altLang="en-US" dirty="0" smtClean="0">
              <a:latin typeface="Book Antiqua" pitchFamily="18" charset="0"/>
              <a:ea typeface="+mn-ea"/>
            </a:endParaRPr>
          </a:p>
        </p:txBody>
      </p:sp>
      <p:pic>
        <p:nvPicPr>
          <p:cNvPr id="3543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3517901"/>
            <a:ext cx="7724866" cy="232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69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</a:rPr>
                      <m:t>− </m:t>
                    </m:r>
                  </m:oMath>
                </a14:m>
                <a:r>
                  <a:rPr lang="ko-KR" altLang="en-US" dirty="0">
                    <a:latin typeface="Cambria Math"/>
                  </a:rPr>
                  <a:t>분포의 꼬리확률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17949" b="-39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43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3517901"/>
            <a:ext cx="7724866" cy="2320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4194" y="908720"/>
                <a:ext cx="8358246" cy="1794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+mj-ea"/>
                  <a:buAutoNum type="circleNumDbPlain"/>
                  <a:tabLst>
                    <a:tab pos="6362700" algn="l"/>
                  </a:tabLst>
                </a:pPr>
                <a:r>
                  <a:rPr lang="ko-KR" altLang="en-US" dirty="0" smtClean="0">
                    <a:latin typeface="+mn-ea"/>
                    <a:ea typeface="+mn-ea"/>
                  </a:rPr>
                  <a:t>분자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분모의 자유도가 각각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과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인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–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분포에 대하여 오른쪽 꼬리확률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=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𝑃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&gt;</m:t>
                    </m:r>
                    <m:r>
                      <a:rPr lang="en-US" altLang="ko-KR" i="1" dirty="0" err="1" smtClean="0">
                        <a:latin typeface="Cambria Math"/>
                        <a:ea typeface="+mn-ea"/>
                      </a:rPr>
                      <m:t>𝑥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를 만족하는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100(1 −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)%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 백분위수를                  으로 나타낸다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+mj-ea"/>
                  <a:buAutoNum type="circleNumDbPlain"/>
                </a:pPr>
                <a:endParaRPr lang="en-US" altLang="ko-KR" dirty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20000"/>
                  </a:lnSpc>
                  <a:buFont typeface="+mj-ea"/>
                  <a:buAutoNum type="circleNumDbPlain"/>
                </a:pPr>
                <a:r>
                  <a:rPr lang="ko-KR" altLang="en-US" dirty="0">
                    <a:latin typeface="+mn-ea"/>
                    <a:ea typeface="+mn-ea"/>
                  </a:rPr>
                  <a:t>중심확률이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1 −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인  두 </a:t>
                </a:r>
                <a:r>
                  <a:rPr lang="ko-KR" altLang="en-US" dirty="0" err="1">
                    <a:latin typeface="+mn-ea"/>
                    <a:ea typeface="+mn-ea"/>
                  </a:rPr>
                  <a:t>임계점은</a:t>
                </a:r>
                <a:r>
                  <a:rPr lang="ko-KR" altLang="en-US" dirty="0">
                    <a:latin typeface="+mn-ea"/>
                    <a:ea typeface="+mn-ea"/>
                  </a:rPr>
                  <a:t>                              </a:t>
                </a:r>
                <a:r>
                  <a:rPr lang="ko-KR" altLang="en-US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908720"/>
                <a:ext cx="8358246" cy="1794850"/>
              </a:xfrm>
              <a:prstGeom prst="rect">
                <a:avLst/>
              </a:prstGeom>
              <a:blipFill rotWithShape="1">
                <a:blip r:embed="rId5"/>
                <a:stretch>
                  <a:fillRect l="-802" t="-340" b="-3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131357"/>
              </p:ext>
            </p:extLst>
          </p:nvPr>
        </p:nvGraphicFramePr>
        <p:xfrm>
          <a:off x="5731222" y="1323539"/>
          <a:ext cx="128905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60" name="Equation" r:id="rId6" imgW="863280" imgH="228600" progId="Equation.DSMT4">
                  <p:embed/>
                </p:oleObj>
              </mc:Choice>
              <mc:Fallback>
                <p:oleObj name="Equation" r:id="rId6" imgW="86328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1222" y="1323539"/>
                        <a:ext cx="1289050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706815"/>
              </p:ext>
            </p:extLst>
          </p:nvPr>
        </p:nvGraphicFramePr>
        <p:xfrm>
          <a:off x="4247108" y="2276872"/>
          <a:ext cx="21971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61" name="Equation" r:id="rId8" imgW="1473120" imgH="241200" progId="Equation.DSMT4">
                  <p:embed/>
                </p:oleObj>
              </mc:Choice>
              <mc:Fallback>
                <p:oleObj name="Equation" r:id="rId8" imgW="147312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7108" y="2276872"/>
                        <a:ext cx="2197100" cy="350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011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</a:rPr>
                      <m:t> − </m:t>
                    </m:r>
                  </m:oMath>
                </a14:m>
                <a:r>
                  <a:rPr lang="ko-KR" altLang="en-US" dirty="0">
                    <a:latin typeface="Cambria Math"/>
                  </a:rPr>
                  <a:t>분포의 특성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17949" b="-397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/>
          <p:cNvSpPr/>
          <p:nvPr/>
        </p:nvSpPr>
        <p:spPr>
          <a:xfrm>
            <a:off x="2571736" y="5604433"/>
            <a:ext cx="4021794" cy="560871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571736" y="3958169"/>
            <a:ext cx="4021794" cy="838983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439625" y="2522110"/>
            <a:ext cx="2275383" cy="73564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74194" y="801754"/>
                <a:ext cx="83582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이면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=(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𝑈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/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)/(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𝑉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/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이므로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1/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= 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𝑉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/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)/(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𝑈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/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이고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따라서 다음이 성립한다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1/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𝐹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~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𝐹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(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𝑛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,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𝑚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801754"/>
                <a:ext cx="8358246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511" t="-2649" b="-66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584592"/>
              </p:ext>
            </p:extLst>
          </p:nvPr>
        </p:nvGraphicFramePr>
        <p:xfrm>
          <a:off x="3563944" y="2543376"/>
          <a:ext cx="2008188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02" name="Equation" r:id="rId5" imgW="1346040" imgH="431640" progId="Equation.DSMT4">
                  <p:embed/>
                </p:oleObj>
              </mc:Choice>
              <mc:Fallback>
                <p:oleObj name="Equation" r:id="rId5" imgW="13460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44" y="2543376"/>
                        <a:ext cx="2008188" cy="623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74194" y="2060848"/>
                <a:ext cx="8358246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왼쪽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꼬리확률이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인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임계점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1−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 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은 다음과 같다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2060848"/>
                <a:ext cx="8358246" cy="374526"/>
              </a:xfrm>
              <a:prstGeom prst="rect">
                <a:avLst/>
              </a:prstGeom>
              <a:blipFill rotWithShape="1">
                <a:blip r:embed="rId7"/>
                <a:stretch>
                  <a:fillRect l="-511" t="-6452" b="-290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00034" y="3549298"/>
                <a:ext cx="83582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:r>
                  <a:rPr lang="ko-KR" altLang="en-US" dirty="0" smtClean="0">
                    <a:latin typeface="+mn-ea"/>
                    <a:ea typeface="+mn-ea"/>
                  </a:rPr>
                  <a:t>왼쪽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꼬리확률이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다음이 성립한다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3549298"/>
                <a:ext cx="8358246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584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060358"/>
              </p:ext>
            </p:extLst>
          </p:nvPr>
        </p:nvGraphicFramePr>
        <p:xfrm>
          <a:off x="2652713" y="4044039"/>
          <a:ext cx="3846512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03" name="Equation" r:id="rId9" imgW="2577960" imgH="482400" progId="Equation.DSMT4">
                  <p:embed/>
                </p:oleObj>
              </mc:Choice>
              <mc:Fallback>
                <p:oleObj name="Equation" r:id="rId9" imgW="257796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713" y="4044039"/>
                        <a:ext cx="3846512" cy="696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74194" y="5153030"/>
                <a:ext cx="8358246" cy="6801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왼쪽과 오른쪽</a:t>
                </a:r>
                <a:r>
                  <a:rPr lang="en-US" altLang="ko-KR" dirty="0" smtClean="0">
                    <a:latin typeface="+mn-ea"/>
                    <a:ea typeface="+mn-ea"/>
                  </a:rPr>
                  <a:t> </a:t>
                </a:r>
                <a:r>
                  <a:rPr lang="ko-KR" altLang="en-US" dirty="0" smtClean="0">
                    <a:latin typeface="+mn-ea"/>
                    <a:ea typeface="+mn-ea"/>
                  </a:rPr>
                  <a:t>꼬리확률이 각각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/2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인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중심확률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1 –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𝑎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대해 다음이 성립한다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i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94" y="5153030"/>
                <a:ext cx="8358246" cy="680123"/>
              </a:xfrm>
              <a:prstGeom prst="rect">
                <a:avLst/>
              </a:prstGeom>
              <a:blipFill rotWithShape="1">
                <a:blip r:embed="rId11"/>
                <a:stretch>
                  <a:fillRect l="-511"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4110101"/>
              </p:ext>
            </p:extLst>
          </p:nvPr>
        </p:nvGraphicFramePr>
        <p:xfrm>
          <a:off x="2690813" y="5685863"/>
          <a:ext cx="37512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404" name="Equation" r:id="rId12" imgW="2514600" imgH="279360" progId="Equation.DSMT4">
                  <p:embed/>
                </p:oleObj>
              </mc:Choice>
              <mc:Fallback>
                <p:oleObj name="Equation" r:id="rId12" imgW="2514600" imgH="2793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0813" y="5685863"/>
                        <a:ext cx="3751262" cy="403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100(1 – </m:t>
                    </m:r>
                    <m:r>
                      <a:rPr lang="en-US" altLang="ko-KR" i="1" dirty="0" smtClean="0">
                        <a:latin typeface="Cambria Math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</a:rPr>
                      <m:t>)% </m:t>
                    </m:r>
                  </m:oMath>
                </a14:m>
                <a:r>
                  <a:rPr lang="ko-KR" altLang="en-US" dirty="0">
                    <a:latin typeface="Cambria Math"/>
                  </a:rPr>
                  <a:t>백분위수</a:t>
                </a:r>
                <a:r>
                  <a:rPr lang="en-US" altLang="ko-KR" dirty="0">
                    <a:latin typeface="Cambria Math"/>
                  </a:rPr>
                  <a:t> </a:t>
                </a:r>
                <a:r>
                  <a:rPr lang="ko-KR" altLang="en-US" dirty="0">
                    <a:latin typeface="Cambria Math"/>
                  </a:rPr>
                  <a:t>구하는 방법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9512" y="836712"/>
                <a:ext cx="8358246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04800" indent="-30480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dirty="0" smtClean="0">
                    <a:latin typeface="+mn-ea"/>
                    <a:ea typeface="+mn-ea"/>
                  </a:rPr>
                  <a:t>백분위수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baseline="-25000" dirty="0" err="1" smtClean="0">
                        <a:latin typeface="Cambria Math"/>
                        <a:ea typeface="+mn-ea"/>
                      </a:rPr>
                      <m:t>𝑎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𝑛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)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은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− 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분포표에서 </a:t>
                </a:r>
                <a:r>
                  <a:rPr lang="en-US" altLang="ko-KR" dirty="0" smtClean="0">
                    <a:latin typeface="+mn-ea"/>
                    <a:ea typeface="+mn-ea"/>
                  </a:rPr>
                  <a:t>[</a:t>
                </a:r>
                <a:r>
                  <a:rPr lang="ko-KR" altLang="en-US" dirty="0" smtClean="0">
                    <a:latin typeface="+mn-ea"/>
                    <a:ea typeface="+mn-ea"/>
                  </a:rPr>
                  <a:t>그림</a:t>
                </a:r>
                <a:r>
                  <a:rPr lang="en-US" altLang="ko-KR" dirty="0" smtClean="0">
                    <a:latin typeface="+mn-ea"/>
                    <a:ea typeface="+mn-ea"/>
                  </a:rPr>
                  <a:t>]</a:t>
                </a:r>
                <a:r>
                  <a:rPr lang="ko-KR" altLang="en-US" dirty="0" smtClean="0">
                    <a:latin typeface="+mn-ea"/>
                    <a:ea typeface="+mn-ea"/>
                  </a:rPr>
                  <a:t>과 같이 구할 수 있다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</a:p>
              <a:p>
                <a:pPr marL="304800" indent="-304800">
                  <a:lnSpc>
                    <a:spcPct val="120000"/>
                  </a:lnSpc>
                  <a:buFont typeface="Wingdings" panose="05000000000000000000" pitchFamily="2" charset="2"/>
                  <a:buChar char="v"/>
                </a:pPr>
                <a:endParaRPr lang="en-US" altLang="ko-KR" dirty="0" smtClean="0">
                  <a:latin typeface="+mn-ea"/>
                  <a:ea typeface="+mn-ea"/>
                </a:endParaRPr>
              </a:p>
              <a:p>
                <a:pPr marL="304800" indent="-304800">
                  <a:lnSpc>
                    <a:spcPct val="120000"/>
                  </a:lnSpc>
                </a:pPr>
                <a:r>
                  <a:rPr lang="ko-KR" altLang="en-US" dirty="0" smtClean="0">
                    <a:latin typeface="+mn-ea"/>
                    <a:ea typeface="+mn-ea"/>
                  </a:rPr>
                  <a:t>    예를 들어</a:t>
                </a:r>
                <a:r>
                  <a:rPr lang="en-US" altLang="ko-KR" dirty="0" smtClean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𝐹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(4, 5)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에 대하여                             를 만족하는 </a:t>
                </a:r>
                <a:r>
                  <a:rPr lang="en-US" altLang="ko-KR" dirty="0" smtClean="0">
                    <a:latin typeface="+mn-ea"/>
                    <a:ea typeface="+mn-ea"/>
                  </a:rPr>
                  <a:t>95% </a:t>
                </a:r>
                <a:r>
                  <a:rPr lang="ko-KR" altLang="en-US" dirty="0" smtClean="0">
                    <a:latin typeface="+mn-ea"/>
                    <a:ea typeface="+mn-ea"/>
                  </a:rPr>
                  <a:t>백분위수</a:t>
                </a:r>
                <a:r>
                  <a:rPr lang="en-US" altLang="ko-KR" dirty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𝑓</m:t>
                    </m:r>
                    <m:r>
                      <a:rPr lang="en-US" altLang="ko-KR" i="1" baseline="-25000" dirty="0" smtClean="0">
                        <a:latin typeface="Cambria Math"/>
                        <a:ea typeface="+mn-ea"/>
                      </a:rPr>
                      <m:t>0.05</m:t>
                    </m:r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(4, 5)</m:t>
                    </m:r>
                  </m:oMath>
                </a14:m>
                <a:r>
                  <a:rPr lang="ko-KR" altLang="en-US" dirty="0" smtClean="0">
                    <a:latin typeface="+mn-ea"/>
                    <a:ea typeface="+mn-ea"/>
                  </a:rPr>
                  <a:t>는 다음과 같이 구한다</a:t>
                </a:r>
                <a:r>
                  <a:rPr lang="en-US" altLang="ko-KR" dirty="0" smtClean="0">
                    <a:latin typeface="+mn-ea"/>
                    <a:ea typeface="+mn-ea"/>
                  </a:rPr>
                  <a:t>.</a:t>
                </a:r>
                <a:endParaRPr lang="en-US" altLang="ko-KR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836712"/>
                <a:ext cx="8358246" cy="1421928"/>
              </a:xfrm>
              <a:prstGeom prst="rect">
                <a:avLst/>
              </a:prstGeom>
              <a:blipFill rotWithShape="1">
                <a:blip r:embed="rId4"/>
                <a:stretch>
                  <a:fillRect l="-437" t="-427" b="-34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222418"/>
              </p:ext>
            </p:extLst>
          </p:nvPr>
        </p:nvGraphicFramePr>
        <p:xfrm>
          <a:off x="3895506" y="1537982"/>
          <a:ext cx="21812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94" name="Equation" r:id="rId5" imgW="1460500" imgH="228600" progId="Equation.DSMT4">
                  <p:embed/>
                </p:oleObj>
              </mc:Choice>
              <mc:Fallback>
                <p:oleObj name="Equation" r:id="rId5" imgW="1460500" imgH="2286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506" y="1537982"/>
                        <a:ext cx="21812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5737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99" y="2806699"/>
            <a:ext cx="54578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20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제목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</a:rPr>
                      <m:t>100(1 – </m:t>
                    </m:r>
                    <m:r>
                      <a:rPr lang="en-US" altLang="ko-KR" i="1" dirty="0" smtClean="0">
                        <a:latin typeface="Cambria Math"/>
                      </a:rPr>
                      <m:t>𝑎</m:t>
                    </m:r>
                    <m:r>
                      <a:rPr lang="en-US" altLang="ko-KR" i="1" dirty="0" smtClean="0">
                        <a:latin typeface="Cambria Math"/>
                      </a:rPr>
                      <m:t>)% </m:t>
                    </m:r>
                  </m:oMath>
                </a14:m>
                <a:r>
                  <a:rPr lang="ko-KR" altLang="en-US" dirty="0">
                    <a:latin typeface="Cambria Math"/>
                  </a:rPr>
                  <a:t>백분위수</a:t>
                </a:r>
                <a:r>
                  <a:rPr lang="en-US" altLang="ko-KR" dirty="0">
                    <a:latin typeface="Cambria Math"/>
                  </a:rPr>
                  <a:t> </a:t>
                </a:r>
                <a:r>
                  <a:rPr lang="ko-KR" altLang="en-US" dirty="0">
                    <a:latin typeface="Cambria Math"/>
                  </a:rPr>
                  <a:t>구하는 방법</a:t>
                </a:r>
              </a:p>
            </p:txBody>
          </p:sp>
        </mc:Choice>
        <mc:Fallback xmlns="">
          <p:sp>
            <p:nvSpPr>
              <p:cNvPr id="2" name="제목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3"/>
                <a:stretch>
                  <a:fillRect t="-12821" b="-448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861004"/>
            <a:ext cx="8775762" cy="202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45190" y="3329644"/>
                <a:ext cx="7959258" cy="1923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중심확률이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0.95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왼쪽과 오른쪽 꼬리확률은 동일하게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0.025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왼쪽 꼬리확률이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0.025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임계점은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그리고 오른쪽 꼬리확률이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0.025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인 임계점은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90" y="3329644"/>
                <a:ext cx="7959258" cy="1923604"/>
              </a:xfrm>
              <a:prstGeom prst="rect">
                <a:avLst/>
              </a:prstGeom>
              <a:blipFill rotWithShape="1">
                <a:blip r:embed="rId5"/>
                <a:stretch>
                  <a:fillRect l="-536" t="-1266" b="-28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497700"/>
              </p:ext>
            </p:extLst>
          </p:nvPr>
        </p:nvGraphicFramePr>
        <p:xfrm>
          <a:off x="2829620" y="4005064"/>
          <a:ext cx="4054475" cy="62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1" name="Equation" r:id="rId6" imgW="2717640" imgH="431640" progId="Equation.DSMT4">
                  <p:embed/>
                </p:oleObj>
              </mc:Choice>
              <mc:Fallback>
                <p:oleObj name="Equation" r:id="rId6" imgW="271764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9620" y="4005064"/>
                        <a:ext cx="4054475" cy="6238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586724"/>
              </p:ext>
            </p:extLst>
          </p:nvPr>
        </p:nvGraphicFramePr>
        <p:xfrm>
          <a:off x="3850382" y="5475064"/>
          <a:ext cx="2008188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32" name="Equation" r:id="rId8" imgW="1346040" imgH="228600" progId="Equation.DSMT4">
                  <p:embed/>
                </p:oleObj>
              </mc:Choice>
              <mc:Fallback>
                <p:oleObj name="Equation" r:id="rId8" imgW="1346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0382" y="5475064"/>
                        <a:ext cx="2008188" cy="33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640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>
                <a:latin typeface="Book Antiqua" pitchFamily="18" charset="0"/>
              </a:rPr>
              <a:t>로그정규분포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35492" y="2916684"/>
            <a:ext cx="5300308" cy="128701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67543" y="892078"/>
            <a:ext cx="8110399" cy="16860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685800" y="1075740"/>
                <a:ext cx="7703457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dirty="0">
                    <a:latin typeface="+mn-ea"/>
                    <a:ea typeface="+mn-ea"/>
                  </a:rPr>
                  <a:t>로그정규분포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log-normal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/>
                </a:r>
                <a:br>
                  <a:rPr lang="en-US" altLang="ko-KR" sz="2000" dirty="0" smtClean="0">
                    <a:latin typeface="+mn-ea"/>
                    <a:ea typeface="+mn-ea"/>
                  </a:rPr>
                </a:br>
                <a:r>
                  <a:rPr lang="ko-KR" altLang="en-US" sz="2000" dirty="0" smtClean="0">
                    <a:latin typeface="+mn-ea"/>
                    <a:ea typeface="+mn-ea"/>
                  </a:rPr>
                  <a:t>정규확률변수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𝑌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𝑠</m:t>
                    </m:r>
                    <m:r>
                      <a:rPr lang="en-US" altLang="ko-KR" sz="2000" i="1" baseline="40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) </m:t>
                    </m:r>
                  </m:oMath>
                </a14:m>
                <a:r>
                  <a:rPr lang="ko-KR" altLang="en-US" sz="2000" dirty="0" smtClean="0">
                    <a:latin typeface="+mn-ea"/>
                    <a:ea typeface="+mn-ea"/>
                  </a:rPr>
                  <a:t>에 </a:t>
                </a:r>
                <a:r>
                  <a:rPr lang="ko-KR" altLang="en-US" sz="2000" dirty="0">
                    <a:latin typeface="+mn-ea"/>
                    <a:ea typeface="+mn-ea"/>
                  </a:rPr>
                  <a:t>대하여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= </m:t>
                    </m:r>
                    <m:r>
                      <a:rPr lang="en-US" altLang="ko-KR" sz="2000" i="1" dirty="0" err="1">
                        <a:latin typeface="Cambria Math"/>
                        <a:ea typeface="+mn-ea"/>
                      </a:rPr>
                      <m:t>𝑒</m:t>
                    </m:r>
                    <m:r>
                      <a:rPr lang="en-US" altLang="ko-KR" sz="2000" i="1" baseline="40000" dirty="0" err="1">
                        <a:latin typeface="Cambria Math"/>
                        <a:ea typeface="+mn-ea"/>
                      </a:rPr>
                      <m:t>𝑌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의 확률분포이며</a:t>
                </a:r>
                <a:r>
                  <a:rPr lang="en-US" altLang="ko-KR" sz="2000" dirty="0">
                    <a:latin typeface="+mn-ea"/>
                    <a:ea typeface="+mn-ea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𝑋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𝐿𝑜𝑔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𝑁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(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𝑚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, </m:t>
                    </m:r>
                    <m:r>
                      <a:rPr lang="en-US" altLang="ko-KR" sz="2000" i="1" dirty="0" smtClean="0">
                        <a:latin typeface="Cambria Math"/>
                        <a:ea typeface="+mn-ea"/>
                      </a:rPr>
                      <m:t>𝑠</m:t>
                    </m:r>
                    <m:r>
                      <a:rPr lang="en-US" altLang="ko-KR" sz="2000" i="1" baseline="40000" dirty="0">
                        <a:latin typeface="Cambria Math"/>
                        <a:ea typeface="+mn-ea"/>
                      </a:rPr>
                      <m:t>2</m:t>
                    </m:r>
                    <m:r>
                      <a:rPr lang="en-US" altLang="ko-KR" sz="2000" i="1" dirty="0">
                        <a:latin typeface="Cambria Math"/>
                        <a:ea typeface="+mn-ea"/>
                      </a:rPr>
                      <m:t>)</m:t>
                    </m:r>
                  </m:oMath>
                </a14:m>
                <a:r>
                  <a:rPr lang="ko-KR" altLang="en-US" sz="2000" dirty="0" smtClean="0">
                    <a:latin typeface="+mn-ea"/>
                    <a:ea typeface="+mn-ea"/>
                  </a:rPr>
                  <a:t>으로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871" t="-508" b="-50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6089024"/>
              </p:ext>
            </p:extLst>
          </p:nvPr>
        </p:nvGraphicFramePr>
        <p:xfrm>
          <a:off x="2441575" y="3143250"/>
          <a:ext cx="39401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72" name="Equation" r:id="rId4" imgW="2641600" imgH="482600" progId="Equation.DSMT4">
                  <p:embed/>
                </p:oleObj>
              </mc:Choice>
              <mc:Fallback>
                <p:oleObj name="Equation" r:id="rId4" imgW="2641600" imgH="482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3143250"/>
                        <a:ext cx="394017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67544" y="4756056"/>
            <a:ext cx="8286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①</a:t>
            </a:r>
            <a:r>
              <a:rPr lang="ko-KR" altLang="en-US" dirty="0" smtClean="0">
                <a:latin typeface="+mn-ea"/>
                <a:ea typeface="+mn-ea"/>
              </a:rPr>
              <a:t> 평균 </a:t>
            </a:r>
            <a:r>
              <a:rPr lang="en-US" altLang="ko-KR" dirty="0" smtClean="0">
                <a:latin typeface="+mn-ea"/>
                <a:ea typeface="+mn-ea"/>
              </a:rPr>
              <a:t>:</a:t>
            </a:r>
          </a:p>
          <a:p>
            <a:pPr marL="342900" indent="-342900"/>
            <a:endParaRPr lang="en-US" altLang="ko-KR" i="1" dirty="0" smtClean="0">
              <a:latin typeface="+mn-ea"/>
              <a:ea typeface="+mn-ea"/>
            </a:endParaRPr>
          </a:p>
          <a:p>
            <a:pPr marL="342900" indent="-342900"/>
            <a:endParaRPr lang="en-US" altLang="ko-KR" b="1" i="1" dirty="0" smtClean="0">
              <a:latin typeface="+mn-ea"/>
              <a:ea typeface="+mn-ea"/>
            </a:endParaRPr>
          </a:p>
          <a:p>
            <a:pPr marL="342900" indent="-342900"/>
            <a:r>
              <a:rPr lang="ko-KR" altLang="en-US" b="1" dirty="0" smtClean="0">
                <a:latin typeface="+mn-ea"/>
                <a:ea typeface="+mn-ea"/>
              </a:rPr>
              <a:t>② </a:t>
            </a:r>
            <a:r>
              <a:rPr lang="ko-KR" altLang="en-US" dirty="0" smtClean="0">
                <a:latin typeface="+mn-ea"/>
                <a:ea typeface="+mn-ea"/>
              </a:rPr>
              <a:t>분산 </a:t>
            </a:r>
            <a:r>
              <a:rPr lang="en-US" altLang="ko-KR" dirty="0" smtClean="0">
                <a:latin typeface="+mn-ea"/>
                <a:ea typeface="+mn-ea"/>
              </a:rPr>
              <a:t>:  </a:t>
            </a:r>
            <a:endParaRPr lang="ko-KR" altLang="en-US" i="1" dirty="0">
              <a:latin typeface="+mn-ea"/>
              <a:ea typeface="+mn-ea"/>
            </a:endParaRPr>
          </a:p>
        </p:txBody>
      </p:sp>
      <p:graphicFrame>
        <p:nvGraphicFramePr>
          <p:cNvPr id="1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8855016"/>
              </p:ext>
            </p:extLst>
          </p:nvPr>
        </p:nvGraphicFramePr>
        <p:xfrm>
          <a:off x="1566044" y="5543451"/>
          <a:ext cx="25019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73" name="Equation" r:id="rId6" imgW="1676160" imgH="330120" progId="Equation.DSMT4">
                  <p:embed/>
                </p:oleObj>
              </mc:Choice>
              <mc:Fallback>
                <p:oleObj name="Equation" r:id="rId6" imgW="167616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6044" y="5543451"/>
                        <a:ext cx="2501900" cy="477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3986862"/>
              </p:ext>
            </p:extLst>
          </p:nvPr>
        </p:nvGraphicFramePr>
        <p:xfrm>
          <a:off x="1539114" y="4610001"/>
          <a:ext cx="166846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74" name="Equation" r:id="rId8" imgW="1117440" imgH="482400" progId="Equation.DSMT4">
                  <p:embed/>
                </p:oleObj>
              </mc:Choice>
              <mc:Fallback>
                <p:oleObj name="Equation" r:id="rId8" imgW="1117440" imgH="4824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114" y="4610001"/>
                        <a:ext cx="1668463" cy="698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25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로그정규분포의 특성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4194" y="801754"/>
            <a:ext cx="8358246" cy="724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altLang="ko-KR" dirty="0">
                <a:latin typeface="+mn-ea"/>
                <a:ea typeface="+mn-ea"/>
              </a:rPr>
              <a:t>[</a:t>
            </a:r>
            <a:r>
              <a:rPr lang="ko-KR" altLang="en-US" dirty="0">
                <a:latin typeface="+mn-ea"/>
                <a:ea typeface="+mn-ea"/>
              </a:rPr>
              <a:t>그림</a:t>
            </a:r>
            <a:r>
              <a:rPr lang="en-US" altLang="ko-KR" dirty="0">
                <a:latin typeface="+mn-ea"/>
                <a:ea typeface="+mn-ea"/>
              </a:rPr>
              <a:t>]</a:t>
            </a:r>
            <a:r>
              <a:rPr lang="ko-KR" altLang="en-US" dirty="0">
                <a:latin typeface="+mn-ea"/>
                <a:ea typeface="+mn-ea"/>
              </a:rPr>
              <a:t>과 같이 왼쪽으로 치우치고 오른쪽으로 긴 꼬리를 갖는 분포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즉 양의 </a:t>
            </a:r>
            <a:r>
              <a:rPr lang="ko-KR" altLang="en-US" dirty="0" err="1">
                <a:latin typeface="+mn-ea"/>
                <a:ea typeface="+mn-ea"/>
              </a:rPr>
              <a:t>왜도를</a:t>
            </a:r>
            <a:r>
              <a:rPr lang="ko-KR" altLang="en-US" dirty="0">
                <a:latin typeface="+mn-ea"/>
                <a:ea typeface="+mn-ea"/>
              </a:rPr>
              <a:t> 갖는 분포를 이룬다</a:t>
            </a:r>
            <a:r>
              <a:rPr lang="en-US" altLang="ko-KR" dirty="0">
                <a:latin typeface="+mn-ea"/>
                <a:ea typeface="+mn-ea"/>
              </a:rPr>
              <a:t>.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136399"/>
            <a:ext cx="8013700" cy="2500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079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로그정규분포의 분포함수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248252"/>
              </p:ext>
            </p:extLst>
          </p:nvPr>
        </p:nvGraphicFramePr>
        <p:xfrm>
          <a:off x="2260600" y="1960563"/>
          <a:ext cx="44084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89" name="Equation" r:id="rId3" imgW="2959100" imgH="431800" progId="Equation.DSMT4">
                  <p:embed/>
                </p:oleObj>
              </mc:Choice>
              <mc:Fallback>
                <p:oleObj name="Equation" r:id="rId3" imgW="2959100" imgH="4318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0600" y="1960563"/>
                        <a:ext cx="44084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1735492" y="1621284"/>
            <a:ext cx="5300308" cy="128701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83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_x126406968" descr="EMB000014d4aee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0174" y="3875739"/>
            <a:ext cx="3667614" cy="2255226"/>
          </a:xfrm>
          <a:prstGeom prst="rect">
            <a:avLst/>
          </a:prstGeom>
          <a:noFill/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/>
              <a:t>정규분포의 성질</a:t>
            </a:r>
          </a:p>
        </p:txBody>
      </p:sp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209069" y="836712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Book Antiqua" pitchFamily="18" charset="0"/>
              </a:rPr>
              <a:t>평균이 다르고 분산이 동일한 경우</a:t>
            </a:r>
          </a:p>
        </p:txBody>
      </p:sp>
      <p:pic>
        <p:nvPicPr>
          <p:cNvPr id="12" name="_x126407048" descr="EMB000014d4aee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46343" y="750870"/>
            <a:ext cx="3672244" cy="2389143"/>
          </a:xfrm>
          <a:prstGeom prst="rect">
            <a:avLst/>
          </a:prstGeom>
          <a:noFill/>
        </p:spPr>
      </p:pic>
      <p:sp>
        <p:nvSpPr>
          <p:cNvPr id="13" name="내용 개체 틀 1"/>
          <p:cNvSpPr txBox="1">
            <a:spLocks/>
          </p:cNvSpPr>
          <p:nvPr/>
        </p:nvSpPr>
        <p:spPr bwMode="auto">
          <a:xfrm>
            <a:off x="209069" y="3808512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Book Antiqua" pitchFamily="18" charset="0"/>
              </a:rPr>
              <a:t>평균이 동일하고 분산이 다른 경우</a:t>
            </a:r>
          </a:p>
        </p:txBody>
      </p:sp>
    </p:spTree>
    <p:extLst>
      <p:ext uri="{BB962C8B-B14F-4D97-AF65-F5344CB8AC3E}">
        <p14:creationId xmlns:p14="http://schemas.microsoft.com/office/powerpoint/2010/main" val="3106348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로그정규분포의 확률계산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735492" y="1621284"/>
            <a:ext cx="5300308" cy="128701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388572"/>
              </p:ext>
            </p:extLst>
          </p:nvPr>
        </p:nvGraphicFramePr>
        <p:xfrm>
          <a:off x="2376488" y="1949450"/>
          <a:ext cx="3973512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13" name="Equation" r:id="rId3" imgW="2667000" imgH="431800" progId="Equation.DSMT4">
                  <p:embed/>
                </p:oleObj>
              </mc:Choice>
              <mc:Fallback>
                <p:oleObj name="Equation" r:id="rId3" imgW="2667000" imgH="4318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6488" y="1949450"/>
                        <a:ext cx="3973512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761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Book Antiqua" pitchFamily="18" charset="0"/>
              </a:rPr>
              <a:t>100(1 – a)% </a:t>
            </a:r>
            <a:r>
              <a:rPr lang="ko-KR" altLang="en-US" dirty="0">
                <a:latin typeface="Book Antiqua" pitchFamily="18" charset="0"/>
              </a:rPr>
              <a:t>백분위수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52792" y="1621284"/>
            <a:ext cx="7865708" cy="128701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5830920"/>
              </p:ext>
            </p:extLst>
          </p:nvPr>
        </p:nvGraphicFramePr>
        <p:xfrm>
          <a:off x="896938" y="1958975"/>
          <a:ext cx="6913562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37" name="Equation" r:id="rId3" imgW="4914900" imgH="431800" progId="Equation.DSMT4">
                  <p:embed/>
                </p:oleObj>
              </mc:Choice>
              <mc:Fallback>
                <p:oleObj name="Equation" r:id="rId3" imgW="4914900" imgH="431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938" y="1958975"/>
                        <a:ext cx="6913562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670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로그정규분포의 특성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65100" y="834314"/>
            <a:ext cx="8737600" cy="2561804"/>
            <a:chOff x="-39687" y="1947863"/>
            <a:chExt cx="13736637" cy="4027487"/>
          </a:xfrm>
        </p:grpSpPr>
        <p:pic>
          <p:nvPicPr>
            <p:cNvPr id="3645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47863"/>
              <a:ext cx="13696950" cy="2962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454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9687" y="5327650"/>
              <a:ext cx="866775" cy="647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7158" y="3999255"/>
                <a:ext cx="8501122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오염농도를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라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하면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b="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~ </m:t>
                    </m:r>
                    <m:r>
                      <a:rPr lang="en-US" altLang="ko-KR" sz="1700" i="1" spc="-150" dirty="0" err="1" smtClean="0">
                        <a:latin typeface="Cambria Math"/>
                        <a:ea typeface="HY신명조" panose="02030600000101010101" pitchFamily="18" charset="-127"/>
                      </a:rPr>
                      <m:t>𝐿𝑜𝑔𝑁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(4, 1.5</m:t>
                    </m:r>
                    <m:r>
                      <a:rPr lang="en-US" altLang="ko-KR" sz="1700" i="1" spc="-150" baseline="40000" dirty="0" smtClean="0">
                        <a:latin typeface="Cambria Math"/>
                        <a:ea typeface="HY신명조" panose="02030600000101010101" pitchFamily="18" charset="-127"/>
                      </a:rPr>
                      <m:t>2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구하고자 하는 확률은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3999255"/>
                <a:ext cx="8501122" cy="1661993"/>
              </a:xfrm>
              <a:prstGeom prst="rect">
                <a:avLst/>
              </a:prstGeom>
              <a:blipFill rotWithShape="1">
                <a:blip r:embed="rId5"/>
                <a:stretch>
                  <a:fillRect l="-502" t="-14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0723664"/>
              </p:ext>
            </p:extLst>
          </p:nvPr>
        </p:nvGraphicFramePr>
        <p:xfrm>
          <a:off x="1220788" y="4655468"/>
          <a:ext cx="6489700" cy="1293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63" name="Equation" r:id="rId6" imgW="4356000" imgH="888840" progId="Equation.DSMT4">
                  <p:embed/>
                </p:oleObj>
              </mc:Choice>
              <mc:Fallback>
                <p:oleObj name="Equation" r:id="rId6" imgW="435600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0788" y="4655468"/>
                        <a:ext cx="6489700" cy="1293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832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로그정규분포의 특성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57158" y="836712"/>
                <a:ext cx="850112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𝑍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−1.645) = 0.05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이므로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𝑃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≤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0.05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= 0.05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를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만족하는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baseline="-25000" dirty="0" smtClean="0">
                        <a:latin typeface="Cambria Math"/>
                        <a:ea typeface="HY신명조" panose="02030600000101010101" pitchFamily="18" charset="-127"/>
                      </a:rPr>
                      <m:t>0.05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는 다음과 같이 구한다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836712"/>
                <a:ext cx="8501122" cy="353943"/>
              </a:xfrm>
              <a:prstGeom prst="rect">
                <a:avLst/>
              </a:prstGeom>
              <a:blipFill rotWithShape="1">
                <a:blip r:embed="rId3"/>
                <a:stretch>
                  <a:fillRect l="-502" t="-6897" b="-206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396877"/>
              </p:ext>
            </p:extLst>
          </p:nvPr>
        </p:nvGraphicFramePr>
        <p:xfrm>
          <a:off x="1181100" y="1570460"/>
          <a:ext cx="6699250" cy="1312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84" name="Equation" r:id="rId4" imgW="4495680" imgH="901440" progId="Equation.DSMT4">
                  <p:embed/>
                </p:oleObj>
              </mc:Choice>
              <mc:Fallback>
                <p:oleObj name="Equation" r:id="rId4" imgW="4495680" imgH="9014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1570460"/>
                        <a:ext cx="6699250" cy="1312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827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ko-KR" altLang="en-US" dirty="0" err="1">
                <a:latin typeface="Book Antiqua" pitchFamily="18" charset="0"/>
              </a:rPr>
              <a:t>이변량정규분포</a:t>
            </a:r>
            <a:endParaRPr lang="ko-KR" altLang="en-US" dirty="0">
              <a:latin typeface="Book Antiqua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52484" y="3246884"/>
            <a:ext cx="5940516" cy="128701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7543" y="892078"/>
            <a:ext cx="8110399" cy="19527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685800" y="1075740"/>
                <a:ext cx="7703457" cy="1610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2000" b="1" dirty="0" smtClean="0">
                    <a:latin typeface="+mn-ea"/>
                    <a:ea typeface="+mn-ea"/>
                  </a:rPr>
                  <a:t>이변량정규분포</a:t>
                </a:r>
                <a:r>
                  <a:rPr lang="en-US" altLang="ko-KR" sz="2000" b="1" baseline="30000" dirty="0">
                    <a:latin typeface="+mn-ea"/>
                    <a:ea typeface="+mn-ea"/>
                  </a:rPr>
                  <a:t>bivariate normal </a:t>
                </a:r>
                <a:r>
                  <a:rPr lang="en-US" altLang="ko-KR" sz="2000" b="1" baseline="30000" dirty="0" smtClean="0">
                    <a:latin typeface="+mn-ea"/>
                    <a:ea typeface="+mn-ea"/>
                  </a:rPr>
                  <a:t>distribution 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: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 </a:t>
                </a:r>
                <a:endParaRPr lang="en-US" altLang="ko-KR" sz="2000" dirty="0" smtClean="0">
                  <a:latin typeface="+mn-ea"/>
                  <a:ea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2000" dirty="0" smtClean="0">
                    <a:latin typeface="+mn-ea"/>
                    <a:ea typeface="+mn-ea"/>
                  </a:rPr>
                  <a:t>양의 상수 </a:t>
                </a:r>
                <a:r>
                  <a:rPr lang="en-US" altLang="ko-KR" sz="2000" dirty="0" err="1" smtClean="0">
                    <a:latin typeface="Symbol" pitchFamily="18" charset="2"/>
                  </a:rPr>
                  <a:t>s</a:t>
                </a:r>
                <a:r>
                  <a:rPr lang="en-US" altLang="ko-KR" sz="2000" i="1" baseline="-25000" dirty="0" err="1" smtClean="0">
                    <a:latin typeface="Book Antiqua" pitchFamily="18" charset="0"/>
                  </a:rPr>
                  <a:t>X</a:t>
                </a:r>
                <a:r>
                  <a:rPr lang="en-US" altLang="ko-KR" sz="2000" i="1" dirty="0">
                    <a:latin typeface="Book Antiqua" pitchFamily="18" charset="0"/>
                  </a:rPr>
                  <a:t>, </a:t>
                </a:r>
                <a:r>
                  <a:rPr lang="en-US" altLang="ko-KR" sz="2000" dirty="0" err="1">
                    <a:latin typeface="Symbol" pitchFamily="18" charset="2"/>
                  </a:rPr>
                  <a:t>s</a:t>
                </a:r>
                <a:r>
                  <a:rPr lang="en-US" altLang="ko-KR" sz="2000" i="1" baseline="-25000" dirty="0" err="1">
                    <a:latin typeface="Book Antiqua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와</m:t>
                    </m:r>
                    <m:r>
                      <a:rPr lang="en-US" altLang="ko-KR" sz="2000" b="0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−∞ &lt; </m:t>
                    </m:r>
                    <m:r>
                      <m:rPr>
                        <m:nor/>
                      </m:rPr>
                      <a:rPr lang="en-US" altLang="ko-KR" sz="2000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altLang="ko-KR" sz="2000" dirty="0">
                        <a:latin typeface="Symbol" pitchFamily="18" charset="2"/>
                      </a:rPr>
                      <m:t>m</m:t>
                    </m:r>
                    <m:r>
                      <m:rPr>
                        <m:nor/>
                      </m:rPr>
                      <a:rPr lang="en-US" altLang="ko-KR" sz="2000" i="1" baseline="-25000" dirty="0">
                        <a:latin typeface="Book Antiqua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&lt; ∞, −1 &lt; 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Symbol" pitchFamily="18" charset="2"/>
                      </a:rPr>
                      <m:t>r</m:t>
                    </m:r>
                    <m:r>
                      <m:rPr>
                        <m:nor/>
                      </m:rPr>
                      <a:rPr lang="en-US" altLang="ko-KR" sz="2000" i="1" dirty="0">
                        <a:latin typeface="Book Antiqua" pitchFamily="18" charset="0"/>
                      </a:rPr>
                      <m:t> &lt; 1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에</m:t>
                    </m:r>
                    <m:r>
                      <a:rPr lang="ko-KR" altLang="en-US" sz="2000" i="1" dirty="0">
                        <a:latin typeface="Cambria Math"/>
                        <a:ea typeface="+mn-ea"/>
                      </a:rPr>
                      <m:t> </m:t>
                    </m:r>
                  </m:oMath>
                </a14:m>
                <a:r>
                  <a:rPr lang="ko-KR" altLang="en-US" sz="2000" dirty="0">
                    <a:latin typeface="+mn-ea"/>
                    <a:ea typeface="+mn-ea"/>
                  </a:rPr>
                  <a:t>대하여 다음</a:t>
                </a:r>
                <a:r>
                  <a:rPr lang="en-US" altLang="ko-KR" sz="2000" dirty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결합밀도함수를</a:t>
                </a:r>
                <a:r>
                  <a:rPr lang="en-US" altLang="ko-KR" sz="2000" dirty="0" smtClean="0">
                    <a:latin typeface="+mn-ea"/>
                    <a:ea typeface="+mn-ea"/>
                  </a:rPr>
                  <a:t> </a:t>
                </a:r>
                <a:r>
                  <a:rPr lang="ko-KR" altLang="en-US" sz="2000" dirty="0" smtClean="0">
                    <a:latin typeface="+mn-ea"/>
                    <a:ea typeface="+mn-ea"/>
                  </a:rPr>
                  <a:t>확률분포</a:t>
                </a:r>
                <a:r>
                  <a:rPr lang="en-US" altLang="ko-KR" sz="2000" dirty="0">
                    <a:latin typeface="+mn-ea"/>
                    <a:ea typeface="+mn-ea"/>
                  </a:rPr>
                  <a:t>. </a:t>
                </a:r>
                <a:r>
                  <a:rPr lang="ko-KR" altLang="en-US" sz="2000" dirty="0">
                    <a:latin typeface="+mn-ea"/>
                    <a:ea typeface="+mn-ea"/>
                  </a:rPr>
                  <a:t>이때                                             으로 나타낸다</a:t>
                </a:r>
                <a:r>
                  <a:rPr lang="en-US" altLang="ko-KR" sz="2000" dirty="0">
                    <a:latin typeface="+mn-ea"/>
                    <a:ea typeface="+mn-ea"/>
                  </a:rPr>
                  <a:t>.</a:t>
                </a:r>
                <a:endParaRPr lang="ko-KR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075740"/>
                <a:ext cx="7703457" cy="1610184"/>
              </a:xfrm>
              <a:prstGeom prst="rect">
                <a:avLst/>
              </a:prstGeom>
              <a:blipFill rotWithShape="1">
                <a:blip r:embed="rId3"/>
                <a:stretch>
                  <a:fillRect l="-871" t="-377" b="-33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5312995"/>
              </p:ext>
            </p:extLst>
          </p:nvPr>
        </p:nvGraphicFramePr>
        <p:xfrm>
          <a:off x="4321546" y="1869271"/>
          <a:ext cx="3206134" cy="407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37" name="Equation" r:id="rId4" imgW="1854200" imgH="241300" progId="Equation.DSMT4">
                  <p:embed/>
                </p:oleObj>
              </mc:Choice>
              <mc:Fallback>
                <p:oleObj name="Equation" r:id="rId4" imgW="18542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546" y="1869271"/>
                        <a:ext cx="3206134" cy="407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676877"/>
              </p:ext>
            </p:extLst>
          </p:nvPr>
        </p:nvGraphicFramePr>
        <p:xfrm>
          <a:off x="2058988" y="3533775"/>
          <a:ext cx="5013325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38" name="Equation" r:id="rId6" imgW="3365500" imgH="469900" progId="Equation.DSMT4">
                  <p:embed/>
                </p:oleObj>
              </mc:Choice>
              <mc:Fallback>
                <p:oleObj name="Equation" r:id="rId6" imgW="3365500" imgH="4699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988" y="3533775"/>
                        <a:ext cx="5013325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129458"/>
              </p:ext>
            </p:extLst>
          </p:nvPr>
        </p:nvGraphicFramePr>
        <p:xfrm>
          <a:off x="1619672" y="4990876"/>
          <a:ext cx="567372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39" name="Equation" r:id="rId8" imgW="3810000" imgH="558800" progId="Equation.DSMT4">
                  <p:embed/>
                </p:oleObj>
              </mc:Choice>
              <mc:Fallback>
                <p:oleObj name="Equation" r:id="rId8" imgW="3810000" imgH="558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4990876"/>
                        <a:ext cx="5673725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112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이변량</a:t>
            </a:r>
            <a:r>
              <a:rPr lang="ko-KR" altLang="en-US" dirty="0">
                <a:latin typeface="Book Antiqua" pitchFamily="18" charset="0"/>
              </a:rPr>
              <a:t> 정규분포의 특성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79512" y="854046"/>
            <a:ext cx="8358246" cy="1432149"/>
            <a:chOff x="500034" y="1139595"/>
            <a:chExt cx="8358246" cy="14321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00034" y="1139595"/>
                  <a:ext cx="8358246" cy="3763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r>
                    <a:rPr lang="ko-KR" altLang="en-US" dirty="0" smtClean="0">
                      <a:latin typeface="Book Antiqua" pitchFamily="18" charset="0"/>
                      <a:ea typeface="+mn-ea"/>
                    </a:rPr>
                    <a:t>상수</a:t>
                  </a:r>
                  <a:r>
                    <a:rPr lang="ko-KR" altLang="en-US" dirty="0">
                      <a:latin typeface="Book Antiqua" pitchFamily="18" charset="0"/>
                    </a:rPr>
                    <a:t> </a:t>
                  </a:r>
                  <a:r>
                    <a:rPr lang="en-US" altLang="ko-KR" i="1" dirty="0">
                      <a:latin typeface="Symbol" pitchFamily="18" charset="2"/>
                    </a:rPr>
                    <a:t>r</a:t>
                  </a:r>
                  <a14:m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는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두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확률변수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와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𝑌</m:t>
                      </m:r>
                    </m:oMath>
                  </a14:m>
                  <a:r>
                    <a:rPr lang="ko-KR" altLang="en-US" dirty="0" smtClean="0">
                      <a:latin typeface="Book Antiqua" pitchFamily="18" charset="0"/>
                      <a:ea typeface="+mn-ea"/>
                    </a:rPr>
                    <a:t>의 상관계수이다</a:t>
                  </a:r>
                  <a:r>
                    <a:rPr lang="en-US" altLang="ko-KR" dirty="0" smtClean="0">
                      <a:latin typeface="Book Antiqua" pitchFamily="18" charset="0"/>
                      <a:ea typeface="+mn-ea"/>
                    </a:rPr>
                    <a:t>.</a:t>
                  </a:r>
                  <a:endParaRPr lang="ko-KR" altLang="en-US" dirty="0" smtClean="0">
                    <a:latin typeface="Book Antiqua" pitchFamily="18" charset="0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4" y="1139595"/>
                  <a:ext cx="8358246" cy="37638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37" t="-9677" b="-258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500034" y="1988098"/>
                  <a:ext cx="22842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i="1" dirty="0">
                          <a:latin typeface="Symbol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altLang="ko-KR" i="1" dirty="0">
                          <a:latin typeface="Book Antiqua" pitchFamily="18" charset="0"/>
                        </a:rPr>
                        <m:t> = 0</m:t>
                      </m:r>
                    </m:oMath>
                  </a14:m>
                  <a:r>
                    <a:rPr lang="ko-KR" altLang="en-US" dirty="0" smtClean="0">
                      <a:latin typeface="+mn-ea"/>
                      <a:ea typeface="+mn-ea"/>
                    </a:rPr>
                    <a:t>인 경우 </a:t>
                  </a:r>
                  <a:r>
                    <a:rPr lang="en-US" altLang="ko-KR" dirty="0" smtClean="0">
                      <a:latin typeface="+mn-ea"/>
                      <a:ea typeface="+mn-ea"/>
                    </a:rPr>
                    <a:t>:</a:t>
                  </a:r>
                  <a:r>
                    <a:rPr lang="ko-KR" altLang="en-US" dirty="0" smtClean="0">
                      <a:latin typeface="+mn-ea"/>
                      <a:ea typeface="+mn-ea"/>
                    </a:rPr>
                    <a:t> </a:t>
                  </a:r>
                  <a:endParaRPr lang="ko-KR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34" y="1988098"/>
                  <a:ext cx="2284288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600" t="-8197" b="-2459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" name="Object 2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2412759"/>
                    </p:ext>
                  </p:extLst>
                </p:nvPr>
              </p:nvGraphicFramePr>
              <p:xfrm>
                <a:off x="2444250" y="1757357"/>
                <a:ext cx="6146800" cy="8143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7631" name="Equation" r:id="rId5" imgW="4127400" imgH="558720" progId="Equation.DSMT4">
                        <p:embed/>
                      </p:oleObj>
                    </mc:Choice>
                    <mc:Fallback>
                      <p:oleObj name="Equation" r:id="rId5" imgW="4127400" imgH="55872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44250" y="1757357"/>
                              <a:ext cx="6146800" cy="81438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" name="Object 27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2412759"/>
                    </p:ext>
                  </p:extLst>
                </p:nvPr>
              </p:nvGraphicFramePr>
              <p:xfrm>
                <a:off x="2444250" y="1757357"/>
                <a:ext cx="6146800" cy="81438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367630" name="Equation" r:id="rId7" imgW="4127400" imgH="558720" progId="Equation.DSMT4">
                        <p:embed/>
                      </p:oleObj>
                    </mc:Choice>
                    <mc:Fallback>
                      <p:oleObj name="Equation" r:id="rId7" imgW="4127400" imgH="558720" progId="Equation.DSMT4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444250" y="1757357"/>
                              <a:ext cx="6146800" cy="814387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grpSp>
        <p:nvGrpSpPr>
          <p:cNvPr id="14" name="그룹 13"/>
          <p:cNvGrpSpPr/>
          <p:nvPr/>
        </p:nvGrpSpPr>
        <p:grpSpPr>
          <a:xfrm>
            <a:off x="395536" y="3140968"/>
            <a:ext cx="7992888" cy="2905808"/>
            <a:chOff x="642340" y="3273982"/>
            <a:chExt cx="7992888" cy="2905808"/>
          </a:xfrm>
        </p:grpSpPr>
        <p:pic>
          <p:nvPicPr>
            <p:cNvPr id="15" name="_x110175856" descr="EMB00000238bdfd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340" y="3309578"/>
              <a:ext cx="3611439" cy="2261389"/>
            </a:xfrm>
            <a:prstGeom prst="rect">
              <a:avLst/>
            </a:prstGeom>
            <a:noFill/>
          </p:spPr>
        </p:pic>
        <p:pic>
          <p:nvPicPr>
            <p:cNvPr id="16" name="_x110175856" descr="EMB00000238bdfe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695" y="3273982"/>
              <a:ext cx="3582533" cy="2299372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직사각형 16"/>
                <p:cNvSpPr/>
                <p:nvPr/>
              </p:nvSpPr>
              <p:spPr>
                <a:xfrm>
                  <a:off x="1285852" y="5805264"/>
                  <a:ext cx="2391232" cy="3745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와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𝑌</m:t>
                      </m:r>
                    </m:oMath>
                  </a14:m>
                  <a:r>
                    <a:rPr lang="ko-KR" altLang="en-US" dirty="0" smtClean="0">
                      <a:latin typeface="+mn-ea"/>
                      <a:ea typeface="+mn-ea"/>
                    </a:rPr>
                    <a:t>가 독립인 경우 </a:t>
                  </a:r>
                  <a:endParaRPr lang="ko-KR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7" name="직사각형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852" y="5805264"/>
                  <a:ext cx="2391232" cy="374526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직사각형 17"/>
                <p:cNvSpPr/>
                <p:nvPr/>
              </p:nvSpPr>
              <p:spPr>
                <a:xfrm>
                  <a:off x="5703326" y="5805264"/>
                  <a:ext cx="2283830" cy="37452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𝑋</m:t>
                      </m:r>
                      <m:r>
                        <a:rPr lang="ko-KR" altLang="en-US" i="1" dirty="0" smtClean="0">
                          <a:latin typeface="Cambria Math"/>
                          <a:ea typeface="+mn-ea"/>
                        </a:rPr>
                        <m:t>와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 </m:t>
                      </m:r>
                      <m:r>
                        <a:rPr lang="en-US" altLang="ko-KR" i="1" dirty="0" smtClean="0">
                          <a:latin typeface="Cambria Math"/>
                          <a:ea typeface="+mn-ea"/>
                        </a:rPr>
                        <m:t>𝑌</m:t>
                      </m:r>
                    </m:oMath>
                  </a14:m>
                  <a:r>
                    <a:rPr lang="ko-KR" altLang="en-US" dirty="0" smtClean="0">
                      <a:latin typeface="+mn-ea"/>
                      <a:ea typeface="+mn-ea"/>
                    </a:rPr>
                    <a:t>가 </a:t>
                  </a:r>
                  <a:r>
                    <a:rPr lang="en-US" altLang="ko-KR" dirty="0" err="1" smtClean="0">
                      <a:latin typeface="+mn-ea"/>
                      <a:ea typeface="+mn-ea"/>
                    </a:rPr>
                    <a:t>i.i.d</a:t>
                  </a:r>
                  <a:r>
                    <a:rPr lang="ko-KR" altLang="en-US" dirty="0" smtClean="0">
                      <a:latin typeface="+mn-ea"/>
                      <a:ea typeface="+mn-ea"/>
                    </a:rPr>
                    <a:t>인 경우 </a:t>
                  </a:r>
                  <a:endParaRPr lang="ko-KR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8" name="직사각형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3326" y="5805264"/>
                  <a:ext cx="2283830" cy="374526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t="-6452" b="-2419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5354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이변량</a:t>
            </a:r>
            <a:r>
              <a:rPr lang="ko-KR" altLang="en-US" dirty="0">
                <a:latin typeface="Book Antiqua" pitchFamily="18" charset="0"/>
              </a:rPr>
              <a:t> 정규분포의 특성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73312" y="5431046"/>
                <a:ext cx="1776288" cy="3763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r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 &gt; 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인 경우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3312" y="5431046"/>
                <a:ext cx="1776288" cy="376385"/>
              </a:xfrm>
              <a:prstGeom prst="rect">
                <a:avLst/>
              </a:prstGeom>
              <a:blipFill rotWithShape="1">
                <a:blip r:embed="rId2"/>
                <a:stretch>
                  <a:fillRect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69073" y="5438099"/>
                <a:ext cx="2284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r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  &lt; 0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인 경우 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073" y="5438099"/>
                <a:ext cx="2284288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_x110175856" descr="EMB00000238bdfc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5536" y="1988840"/>
            <a:ext cx="3896363" cy="2510778"/>
          </a:xfrm>
          <a:prstGeom prst="rect">
            <a:avLst/>
          </a:prstGeom>
          <a:noFill/>
        </p:spPr>
      </p:pic>
      <p:pic>
        <p:nvPicPr>
          <p:cNvPr id="19" name="_x110175856" descr="EMB00000238bdfb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921001" y="2010027"/>
            <a:ext cx="3611439" cy="27000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069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주변확률밀도함수</a:t>
            </a:r>
          </a:p>
        </p:txBody>
      </p:sp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969059"/>
              </p:ext>
            </p:extLst>
          </p:nvPr>
        </p:nvGraphicFramePr>
        <p:xfrm>
          <a:off x="1652588" y="1292225"/>
          <a:ext cx="5713412" cy="151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52" name="Equation" r:id="rId3" imgW="3835400" imgH="1041400" progId="Equation.DSMT4">
                  <p:embed/>
                </p:oleObj>
              </mc:Choice>
              <mc:Fallback>
                <p:oleObj name="Equation" r:id="rId3" imgW="3835400" imgH="10414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2588" y="1292225"/>
                        <a:ext cx="5713412" cy="151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360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Book Antiqua" pitchFamily="18" charset="0"/>
              </a:rPr>
              <a:t>조건부확률밀도함수</a:t>
            </a: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590957"/>
              </p:ext>
            </p:extLst>
          </p:nvPr>
        </p:nvGraphicFramePr>
        <p:xfrm>
          <a:off x="1208088" y="1009652"/>
          <a:ext cx="5713412" cy="158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30" name="Equation" r:id="rId3" imgW="3835080" imgH="1091880" progId="Equation.DSMT4">
                  <p:embed/>
                </p:oleObj>
              </mc:Choice>
              <mc:Fallback>
                <p:oleObj name="Equation" r:id="rId3" imgW="3835080" imgH="1091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1009652"/>
                        <a:ext cx="5713412" cy="158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7677836"/>
              </p:ext>
            </p:extLst>
          </p:nvPr>
        </p:nvGraphicFramePr>
        <p:xfrm>
          <a:off x="3586163" y="3088382"/>
          <a:ext cx="463550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31" name="Equation" r:id="rId5" imgW="3111480" imgH="431640" progId="Equation.DSMT4">
                  <p:embed/>
                </p:oleObj>
              </mc:Choice>
              <mc:Fallback>
                <p:oleObj name="Equation" r:id="rId5" imgW="311148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163" y="3088382"/>
                        <a:ext cx="4635500" cy="62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993962" y="3170466"/>
            <a:ext cx="17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조건부 평균 </a:t>
            </a:r>
            <a:r>
              <a:rPr lang="en-US" altLang="ko-KR" b="1" dirty="0" smtClean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endParaRPr lang="ko-KR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330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이변량정규분포</a:t>
            </a:r>
            <a:endParaRPr lang="ko-KR" altLang="en-US" dirty="0">
              <a:latin typeface="Book Antiqua" pitchFamily="18" charset="0"/>
            </a:endParaRPr>
          </a:p>
        </p:txBody>
      </p:sp>
      <p:pic>
        <p:nvPicPr>
          <p:cNvPr id="369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92672"/>
            <a:ext cx="8661400" cy="26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7158" y="3784972"/>
                <a:ext cx="8501122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(a) </a:t>
                </a:r>
                <a14:m>
                  <m:oMath xmlns:m="http://schemas.openxmlformats.org/officeDocument/2006/math"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𝑋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,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) ~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𝑁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(0, 0, 1, 1, 0.8)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이므로 구하고자 하는 </a:t>
                </a:r>
                <a:r>
                  <a:rPr lang="en-US" altLang="ko-KR" sz="1700" i="1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X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주변확률밀도함수는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3784972"/>
                <a:ext cx="8501122" cy="877163"/>
              </a:xfrm>
              <a:prstGeom prst="rect">
                <a:avLst/>
              </a:prstGeom>
              <a:blipFill rotWithShape="1">
                <a:blip r:embed="rId4"/>
                <a:stretch>
                  <a:fillRect l="-502" t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9351860"/>
              </p:ext>
            </p:extLst>
          </p:nvPr>
        </p:nvGraphicFramePr>
        <p:xfrm>
          <a:off x="2673523" y="4547592"/>
          <a:ext cx="3122613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75" name="Equation" r:id="rId5" imgW="2095200" imgH="419040" progId="Equation.DSMT4">
                  <p:embed/>
                </p:oleObj>
              </mc:Choice>
              <mc:Fallback>
                <p:oleObj name="Equation" r:id="rId5" imgW="209520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3523" y="4547592"/>
                        <a:ext cx="3122613" cy="60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35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표준정규분포</a:t>
            </a:r>
          </a:p>
        </p:txBody>
      </p:sp>
      <p:sp>
        <p:nvSpPr>
          <p:cNvPr id="11" name="내용 개체 틀 1"/>
          <p:cNvSpPr txBox="1">
            <a:spLocks/>
          </p:cNvSpPr>
          <p:nvPr/>
        </p:nvSpPr>
        <p:spPr bwMode="auto">
          <a:xfrm>
            <a:off x="209069" y="836712"/>
            <a:ext cx="8209071" cy="40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Blip>
                <a:blip r:embed="rId3"/>
              </a:buBlip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Book Antiqua" pitchFamily="18" charset="0"/>
              </a:rPr>
              <a:t>평균 </a:t>
            </a:r>
            <a:r>
              <a:rPr lang="en-US" altLang="ko-KR" sz="2000" i="1" dirty="0">
                <a:latin typeface="Symbol" pitchFamily="18" charset="2"/>
              </a:rPr>
              <a:t>m</a:t>
            </a:r>
            <a:r>
              <a:rPr lang="en-US" altLang="ko-KR" sz="2000" i="1" dirty="0">
                <a:latin typeface="Book Antiqua" pitchFamily="18" charset="0"/>
              </a:rPr>
              <a:t> = 0, </a:t>
            </a:r>
            <a:r>
              <a:rPr lang="ko-KR" altLang="en-US" sz="2000" dirty="0">
                <a:latin typeface="Book Antiqua" pitchFamily="18" charset="0"/>
              </a:rPr>
              <a:t>분산</a:t>
            </a:r>
            <a:r>
              <a:rPr lang="en-US" altLang="ko-KR" sz="2000" dirty="0">
                <a:latin typeface="Book Antiqua" pitchFamily="18" charset="0"/>
              </a:rPr>
              <a:t> </a:t>
            </a:r>
            <a:r>
              <a:rPr lang="en-US" altLang="ko-KR" sz="2000" i="1" dirty="0">
                <a:latin typeface="Symbol" pitchFamily="18" charset="2"/>
              </a:rPr>
              <a:t>s</a:t>
            </a:r>
            <a:r>
              <a:rPr lang="en-US" altLang="ko-KR" sz="2000" i="1" baseline="40000" dirty="0">
                <a:latin typeface="Book Antiqua" pitchFamily="18" charset="0"/>
              </a:rPr>
              <a:t>2</a:t>
            </a:r>
            <a:r>
              <a:rPr lang="en-US" altLang="ko-KR" sz="2000" i="1" dirty="0">
                <a:latin typeface="Book Antiqua" pitchFamily="18" charset="0"/>
              </a:rPr>
              <a:t> = 1</a:t>
            </a:r>
            <a:r>
              <a:rPr lang="ko-KR" altLang="en-US" sz="2000" dirty="0">
                <a:latin typeface="Book Antiqua" pitchFamily="18" charset="0"/>
              </a:rPr>
              <a:t>인 정규분포를 </a:t>
            </a:r>
            <a:r>
              <a:rPr lang="ko-KR" altLang="en-US" sz="2000" b="1" dirty="0">
                <a:latin typeface="Book Antiqua" pitchFamily="18" charset="0"/>
              </a:rPr>
              <a:t>표준정규분포</a:t>
            </a:r>
            <a:r>
              <a:rPr lang="en-US" altLang="ko-KR" sz="2000" b="1" baseline="30000" dirty="0">
                <a:latin typeface="Book Antiqua" pitchFamily="18" charset="0"/>
              </a:rPr>
              <a:t>standard normal distribution</a:t>
            </a:r>
            <a:r>
              <a:rPr lang="ko-KR" altLang="en-US" sz="2000" dirty="0">
                <a:latin typeface="Book Antiqua" pitchFamily="18" charset="0"/>
              </a:rPr>
              <a:t>라 하고</a:t>
            </a:r>
            <a:r>
              <a:rPr lang="en-US" altLang="ko-KR" sz="2000" dirty="0">
                <a:latin typeface="Book Antiqua" pitchFamily="18" charset="0"/>
              </a:rPr>
              <a:t>, </a:t>
            </a:r>
            <a:r>
              <a:rPr lang="en-US" altLang="ko-KR" sz="2000" dirty="0" smtClean="0">
                <a:latin typeface="Book Antiqua" pitchFamily="18" charset="0"/>
              </a:rPr>
              <a:t> </a:t>
            </a:r>
            <a:r>
              <a:rPr lang="en-US" altLang="ko-KR" sz="2000" i="1" dirty="0" smtClean="0">
                <a:latin typeface="Book Antiqua" pitchFamily="18" charset="0"/>
              </a:rPr>
              <a:t>Z </a:t>
            </a:r>
            <a:r>
              <a:rPr lang="en-US" altLang="ko-KR" sz="2000" i="1" dirty="0">
                <a:latin typeface="Book Antiqua" pitchFamily="18" charset="0"/>
              </a:rPr>
              <a:t>~ N(0, 1)</a:t>
            </a:r>
            <a:r>
              <a:rPr lang="ko-KR" altLang="en-US" sz="2000" dirty="0">
                <a:latin typeface="Book Antiqua" pitchFamily="18" charset="0"/>
              </a:rPr>
              <a:t>로 나타낸다</a:t>
            </a:r>
            <a:r>
              <a:rPr lang="en-US" altLang="ko-KR" sz="2000" dirty="0">
                <a:latin typeface="Book Antiqua" pitchFamily="18" charset="0"/>
              </a:rPr>
              <a:t>.</a:t>
            </a:r>
            <a:endParaRPr lang="ko-KR" altLang="en-US" sz="2000" dirty="0">
              <a:latin typeface="Book Antiqua" pitchFamily="18" charset="0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929290"/>
              </p:ext>
            </p:extLst>
          </p:nvPr>
        </p:nvGraphicFramePr>
        <p:xfrm>
          <a:off x="2615952" y="2306061"/>
          <a:ext cx="3353048" cy="686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51" name="Equation" r:id="rId4" imgW="1993900" imgH="419100" progId="Equation.DSMT4">
                  <p:embed/>
                </p:oleObj>
              </mc:Choice>
              <mc:Fallback>
                <p:oleObj name="Equation" r:id="rId4" imgW="1993900" imgH="4191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5952" y="2306061"/>
                        <a:ext cx="3353048" cy="686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직사각형 3"/>
          <p:cNvSpPr/>
          <p:nvPr/>
        </p:nvSpPr>
        <p:spPr>
          <a:xfrm>
            <a:off x="2256904" y="2022466"/>
            <a:ext cx="4016896" cy="1253796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3664" y="3736430"/>
                <a:ext cx="8286808" cy="21960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pc="-1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i="1" dirty="0">
                    <a:latin typeface="Symbol" pitchFamily="18" charset="2"/>
                  </a:rPr>
                  <a:t>f</a:t>
                </a:r>
                <a:r>
                  <a:rPr lang="en-US" altLang="ko-KR" i="1" dirty="0">
                    <a:latin typeface="Book Antiqua" pitchFamily="18" charset="0"/>
                  </a:rPr>
                  <a:t>(z)</a:t>
                </a:r>
                <a:r>
                  <a:rPr lang="ko-KR" altLang="en-US" spc="-100" dirty="0">
                    <a:latin typeface="+mn-ea"/>
                    <a:ea typeface="+mn-ea"/>
                  </a:rPr>
                  <a:t>는</a:t>
                </a:r>
                <a:r>
                  <a:rPr lang="ko-KR" altLang="en-US" dirty="0">
                    <a:latin typeface="Book Antiqua" pitchFamily="18" charset="0"/>
                  </a:rPr>
                  <a:t> </a:t>
                </a:r>
                <a:r>
                  <a:rPr lang="en-US" altLang="ko-KR" i="1" dirty="0">
                    <a:latin typeface="Book Antiqua" pitchFamily="18" charset="0"/>
                  </a:rPr>
                  <a:t>z = 0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에 관하여 좌우대칭이고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𝑍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의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중위수는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𝑀𝑒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= 0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pc="-100" dirty="0" smtClean="0">
                    <a:latin typeface="+mn-ea"/>
                    <a:ea typeface="+mn-ea"/>
                  </a:rPr>
                  <a:t> </a:t>
                </a:r>
                <a:r>
                  <a:rPr lang="en-US" altLang="ko-KR" i="1" dirty="0">
                    <a:latin typeface="Symbol" pitchFamily="18" charset="2"/>
                  </a:rPr>
                  <a:t>f</a:t>
                </a:r>
                <a:r>
                  <a:rPr lang="en-US" altLang="ko-KR" i="1" dirty="0">
                    <a:latin typeface="Book Antiqua" pitchFamily="18" charset="0"/>
                  </a:rPr>
                  <a:t>(z)</a:t>
                </a:r>
                <a:r>
                  <a:rPr lang="ko-KR" altLang="en-US" spc="-100" dirty="0">
                    <a:latin typeface="+mn-ea"/>
                    <a:ea typeface="+mn-ea"/>
                  </a:rPr>
                  <a:t>는</a:t>
                </a:r>
                <a:r>
                  <a:rPr lang="ko-KR" altLang="en-US" dirty="0">
                    <a:latin typeface="Book Antiqua" pitchFamily="18" charset="0"/>
                  </a:rPr>
                  <a:t> </a:t>
                </a:r>
                <a:r>
                  <a:rPr lang="en-US" altLang="ko-KR" i="1" dirty="0">
                    <a:latin typeface="Book Antiqua" pitchFamily="18" charset="0"/>
                  </a:rPr>
                  <a:t>z = 0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에서 최대값을 가지고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따라서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𝑍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의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최빈값은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𝑀𝑜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=0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이다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pc="-1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𝑧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= ± 1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에서 는 변곡점을 갖는다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즉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, </a:t>
                </a:r>
                <a:r>
                  <a:rPr lang="ko-KR" altLang="en-US" spc="-100" dirty="0" smtClean="0">
                    <a:latin typeface="+mn-ea"/>
                    <a:ea typeface="+mn-ea"/>
                  </a:rPr>
                  <a:t>곡선의 모양이 위로 볼록하다가 아래로 볼록하게 바뀐다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pc="-1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𝑧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= ± 3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에서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𝑧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−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축에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거의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접하는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모양을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가지고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𝑧</m:t>
                    </m:r>
                    <m:r>
                      <a:rPr lang="en-US" altLang="ko-KR" i="1" spc="-100" dirty="0" smtClean="0">
                        <a:latin typeface="Cambria Math"/>
                        <a:ea typeface="+mn-ea"/>
                      </a:rPr>
                      <m:t> → ±∞</m:t>
                    </m:r>
                    <m:r>
                      <a:rPr lang="ko-KR" altLang="en-US" i="1" spc="-100" dirty="0" smtClean="0">
                        <a:latin typeface="Cambria Math"/>
                        <a:ea typeface="+mn-ea"/>
                      </a:rPr>
                      <m:t>이면</m:t>
                    </m:r>
                    <m:r>
                      <a:rPr lang="en-US" altLang="ko-KR" b="0" i="1" spc="-100" dirty="0" smtClean="0">
                        <a:latin typeface="Cambria Math"/>
                        <a:ea typeface="+mn-ea"/>
                      </a:rPr>
                      <m:t> 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f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z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) → 0</m:t>
                    </m:r>
                  </m:oMath>
                </a14:m>
                <a:r>
                  <a:rPr lang="ko-KR" altLang="en-US" spc="-100" dirty="0" smtClean="0">
                    <a:latin typeface="+mn-ea"/>
                    <a:ea typeface="+mn-ea"/>
                  </a:rPr>
                  <a:t> 이다</a:t>
                </a:r>
                <a:r>
                  <a:rPr lang="en-US" altLang="ko-KR" spc="-100" dirty="0" smtClean="0">
                    <a:latin typeface="+mn-ea"/>
                    <a:ea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64" y="3736430"/>
                <a:ext cx="8286808" cy="2196050"/>
              </a:xfrm>
              <a:prstGeom prst="rect">
                <a:avLst/>
              </a:prstGeom>
              <a:blipFill rotWithShape="1">
                <a:blip r:embed="rId6"/>
                <a:stretch>
                  <a:fillRect l="-809" b="-1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422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>
                <a:latin typeface="Book Antiqua" pitchFamily="18" charset="0"/>
              </a:rPr>
              <a:t>이변량정규분포</a:t>
            </a:r>
            <a:endParaRPr lang="ko-KR" altLang="en-US" dirty="0">
              <a:latin typeface="Book Antiqua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7158" y="851272"/>
                <a:ext cx="8501122" cy="1661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(b)</a:t>
                </a:r>
                <a:r>
                  <a:rPr lang="en-US" altLang="ko-KR" sz="1600" i="1" dirty="0">
                    <a:latin typeface="Symbol" pitchFamily="18" charset="2"/>
                  </a:rPr>
                  <a:t>m</a:t>
                </a:r>
                <a:r>
                  <a:rPr lang="en-US" altLang="ko-KR" sz="1600" i="1" baseline="-25000" dirty="0" err="1">
                    <a:latin typeface="Book Antiqua" pitchFamily="18" charset="0"/>
                  </a:rPr>
                  <a:t>X</a:t>
                </a:r>
                <a:r>
                  <a:rPr lang="en-US" altLang="ko-KR" sz="1600" i="1" dirty="0">
                    <a:latin typeface="Book Antiqua" pitchFamily="18" charset="0"/>
                  </a:rPr>
                  <a:t> = </a:t>
                </a:r>
                <a:r>
                  <a:rPr lang="en-US" altLang="ko-KR" sz="1600" i="1" dirty="0" err="1">
                    <a:latin typeface="Symbol" pitchFamily="18" charset="2"/>
                  </a:rPr>
                  <a:t>m</a:t>
                </a:r>
                <a:r>
                  <a:rPr lang="en-US" altLang="ko-KR" sz="1600" i="1" baseline="-25000" dirty="0" err="1">
                    <a:latin typeface="Book Antiqua" pitchFamily="18" charset="0"/>
                  </a:rPr>
                  <a:t>Y</a:t>
                </a:r>
                <a:r>
                  <a:rPr lang="en-US" altLang="ko-KR" sz="1600" i="1" dirty="0">
                    <a:latin typeface="Book Antiqua" pitchFamily="18" charset="0"/>
                  </a:rPr>
                  <a:t> = 0, </a:t>
                </a:r>
                <a:r>
                  <a:rPr lang="en-US" altLang="ko-KR" sz="1600" i="1" dirty="0">
                    <a:latin typeface="Symbol" pitchFamily="18" charset="2"/>
                  </a:rPr>
                  <a:t>s 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X</a:t>
                </a:r>
                <a:r>
                  <a:rPr lang="en-US" altLang="ko-KR" sz="1600" i="1" dirty="0">
                    <a:latin typeface="Book Antiqua" pitchFamily="18" charset="0"/>
                  </a:rPr>
                  <a:t> = </a:t>
                </a:r>
                <a:r>
                  <a:rPr lang="en-US" altLang="ko-KR" sz="1600" i="1" dirty="0">
                    <a:latin typeface="Symbol" pitchFamily="18" charset="2"/>
                  </a:rPr>
                  <a:t>s </a:t>
                </a:r>
                <a:r>
                  <a:rPr lang="en-US" altLang="ko-KR" sz="1600" i="1" baseline="-25000" dirty="0">
                    <a:latin typeface="Book Antiqua" pitchFamily="18" charset="0"/>
                  </a:rPr>
                  <a:t>Y</a:t>
                </a:r>
                <a:r>
                  <a:rPr lang="en-US" altLang="ko-KR" sz="1600" i="1" dirty="0">
                    <a:latin typeface="Book Antiqua" pitchFamily="18" charset="0"/>
                  </a:rPr>
                  <a:t> = 1, </a:t>
                </a:r>
                <a:r>
                  <a:rPr lang="en-US" altLang="ko-KR" sz="1600" i="1" dirty="0">
                    <a:latin typeface="Symbol" pitchFamily="18" charset="2"/>
                  </a:rPr>
                  <a:t>r</a:t>
                </a:r>
                <a:r>
                  <a:rPr lang="en-US" altLang="ko-KR" sz="1600" i="1" dirty="0">
                    <a:latin typeface="Book Antiqua" pitchFamily="18" charset="0"/>
                  </a:rPr>
                  <a:t> = 0.8</a:t>
                </a:r>
                <a14:m>
                  <m:oMath xmlns:m="http://schemas.openxmlformats.org/officeDocument/2006/math">
                    <m:r>
                      <a:rPr lang="en-US" altLang="ko-KR" sz="1700" b="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이고</m:t>
                    </m:r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𝑥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= 1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이 주어졌으므로 </a:t>
                </a:r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algn="ctr"/>
                <a:endParaRPr lang="en-US" altLang="ko-KR" sz="1700" i="1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𝑏</m:t>
                      </m:r>
                      <m:r>
                        <a:rPr lang="en-US" altLang="ko-KR" sz="1700" i="1" spc="-150" baseline="-25000" dirty="0" err="1" smtClean="0">
                          <a:latin typeface="Cambria Math"/>
                          <a:ea typeface="HY신명조" panose="02030600000101010101" pitchFamily="18" charset="-127"/>
                        </a:rPr>
                        <m:t>𝑌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= </m:t>
                      </m:r>
                      <m:d>
                        <m:dPr>
                          <m:ctrlPr>
                            <a:rPr lang="en-US" altLang="ko-KR" sz="1700" i="1" spc="-150" dirty="0" smtClean="0">
                              <a:latin typeface="Cambria Math" panose="02040503050406030204" pitchFamily="18" charset="0"/>
                              <a:ea typeface="HY신명조" panose="02030600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1700" i="1" spc="-150" dirty="0" smtClean="0">
                              <a:latin typeface="Cambria Math"/>
                              <a:ea typeface="HY신명조" panose="02030600000101010101" pitchFamily="18" charset="-127"/>
                            </a:rPr>
                            <m:t>0.8</m:t>
                          </m:r>
                        </m:e>
                      </m:d>
                      <m:r>
                        <a:rPr lang="en-US" altLang="ko-KR" sz="1700" b="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   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𝑥</m:t>
                      </m:r>
                      <m:r>
                        <a:rPr lang="en-US" altLang="ko-KR" sz="1700" i="1" spc="-150" dirty="0" smtClean="0">
                          <a:latin typeface="Cambria Math"/>
                          <a:ea typeface="HY신명조" panose="02030600000101010101" pitchFamily="18" charset="-127"/>
                        </a:rPr>
                        <m:t> = 0.8</m:t>
                      </m:r>
                    </m:oMath>
                  </m:oMathPara>
                </a14:m>
                <a:endParaRPr lang="en-US" altLang="ko-KR" sz="1700" i="1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endParaRPr lang="en-US" altLang="ko-KR" sz="1700" spc="-150" dirty="0" smtClean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  <a:p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      이다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 </a:t>
                </a:r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그러므로</a:t>
                </a:r>
                <a14:m>
                  <m:oMath xmlns:m="http://schemas.openxmlformats.org/officeDocument/2006/math">
                    <m:r>
                      <a:rPr lang="ko-KR" altLang="en-US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 </m:t>
                    </m:r>
                    <m:r>
                      <a:rPr lang="en-US" altLang="ko-KR" sz="1700" i="1" spc="-150" dirty="0" smtClean="0">
                        <a:latin typeface="Cambria Math"/>
                        <a:ea typeface="HY신명조" panose="02030600000101010101" pitchFamily="18" charset="-127"/>
                      </a:rPr>
                      <m:t>𝑌</m:t>
                    </m:r>
                  </m:oMath>
                </a14:m>
                <a:r>
                  <a:rPr lang="ko-KR" altLang="en-US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의 조건부 확률밀도함수는 다음과 같다</a:t>
                </a:r>
                <a:r>
                  <a:rPr lang="en-US" altLang="ko-KR" sz="1700" spc="-150" dirty="0" smtClean="0">
                    <a:latin typeface="HY신명조" panose="02030600000101010101" pitchFamily="18" charset="-127"/>
                    <a:ea typeface="HY신명조" panose="02030600000101010101" pitchFamily="18" charset="-127"/>
                  </a:rPr>
                  <a:t>.</a:t>
                </a:r>
                <a:endParaRPr lang="en-US" altLang="ko-KR" sz="1700" spc="-150" dirty="0"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851272"/>
                <a:ext cx="8501122" cy="1661993"/>
              </a:xfrm>
              <a:prstGeom prst="rect">
                <a:avLst/>
              </a:prstGeom>
              <a:blipFill rotWithShape="1">
                <a:blip r:embed="rId3"/>
                <a:stretch>
                  <a:fillRect l="-502" t="-1838" b="-36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개체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865700"/>
              </p:ext>
            </p:extLst>
          </p:nvPr>
        </p:nvGraphicFramePr>
        <p:xfrm>
          <a:off x="1908176" y="2695481"/>
          <a:ext cx="4949824" cy="1425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99" name="Equation" r:id="rId4" imgW="3530600" imgH="1041400" progId="Equation.DSMT4">
                  <p:embed/>
                </p:oleObj>
              </mc:Choice>
              <mc:Fallback>
                <p:oleObj name="Equation" r:id="rId4" imgW="3530600" imgH="1041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6" y="2695481"/>
                        <a:ext cx="4949824" cy="14257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391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78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표준정규확률변수의</a:t>
            </a:r>
            <a:r>
              <a:rPr lang="en-US" altLang="ko-KR" dirty="0"/>
              <a:t> </a:t>
            </a:r>
            <a:r>
              <a:rPr lang="ko-KR" altLang="en-US" dirty="0"/>
              <a:t>분포함수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1"/>
              <p:cNvSpPr txBox="1">
                <a:spLocks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Blip>
                    <a:blip r:embed="rId3"/>
                  </a:buBlip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eaLnBrk="0" fontAlgn="base" latinLnBrk="1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 typeface="Wingdings" panose="05000000000000000000" pitchFamily="2" charset="2"/>
                  <a:buChar char="v"/>
                </a:pPr>
                <a14:m>
                  <m:oMath xmlns:m="http://schemas.openxmlformats.org/officeDocument/2006/math">
                    <m:r>
                      <a:rPr lang="en-US" altLang="ko-KR" sz="2000" i="1" dirty="0" smtClean="0">
                        <a:latin typeface="Cambria Math"/>
                      </a:rPr>
                      <m:t>𝑍</m:t>
                    </m:r>
                    <m:r>
                      <a:rPr lang="en-US" altLang="ko-KR" sz="2000" i="1" dirty="0" smtClean="0">
                        <a:latin typeface="Cambria Math"/>
                      </a:rPr>
                      <m:t> ~ </m:t>
                    </m:r>
                    <m:r>
                      <a:rPr lang="en-US" altLang="ko-KR" sz="2000" i="1" dirty="0" smtClean="0">
                        <a:latin typeface="Cambria Math"/>
                      </a:rPr>
                      <m:t>𝑁</m:t>
                    </m:r>
                    <m:r>
                      <a:rPr lang="en-US" altLang="ko-KR" sz="2000" i="1" dirty="0" smtClean="0">
                        <a:latin typeface="Cambria Math"/>
                      </a:rPr>
                      <m:t>(0, 1)</m:t>
                    </m:r>
                  </m:oMath>
                </a14:m>
                <a:r>
                  <a:rPr lang="ko-KR" altLang="en-US" sz="2000" dirty="0">
                    <a:latin typeface="Book Antiqua" pitchFamily="18" charset="0"/>
                  </a:rPr>
                  <a:t>의</a:t>
                </a:r>
                <a:r>
                  <a:rPr lang="en-US" altLang="ko-KR" sz="2000" dirty="0">
                    <a:latin typeface="Book Antiqua" pitchFamily="18" charset="0"/>
                  </a:rPr>
                  <a:t> </a:t>
                </a:r>
                <a:r>
                  <a:rPr lang="ko-KR" altLang="en-US" sz="2000" dirty="0" smtClean="0">
                    <a:latin typeface="Book Antiqua" pitchFamily="18" charset="0"/>
                  </a:rPr>
                  <a:t>분포함수 </a:t>
                </a:r>
                <a:r>
                  <a:rPr lang="en-US" altLang="ko-KR" sz="2000" i="1" dirty="0" smtClean="0">
                    <a:latin typeface="Symbol" pitchFamily="18" charset="2"/>
                  </a:rPr>
                  <a:t>F</a:t>
                </a:r>
                <a:r>
                  <a:rPr lang="en-US" altLang="ko-KR" sz="2000" i="1" dirty="0" smtClean="0">
                    <a:latin typeface="Book Antiqua" pitchFamily="18" charset="0"/>
                  </a:rPr>
                  <a:t>(z</a:t>
                </a:r>
                <a:r>
                  <a:rPr lang="en-US" altLang="ko-KR" sz="2000" i="1" dirty="0">
                    <a:latin typeface="Book Antiqua" pitchFamily="18" charset="0"/>
                  </a:rPr>
                  <a:t>) = P(Z ≤ z)</a:t>
                </a:r>
                <a:r>
                  <a:rPr lang="ko-KR" altLang="en-US" sz="2000" dirty="0" smtClean="0">
                    <a:latin typeface="Book Antiqua" pitchFamily="18" charset="0"/>
                  </a:rPr>
                  <a:t>는 </a:t>
                </a:r>
                <a:r>
                  <a:rPr lang="ko-KR" altLang="en-US" sz="2000" dirty="0">
                    <a:latin typeface="Book Antiqua" pitchFamily="18" charset="0"/>
                  </a:rPr>
                  <a:t>다음과 같다</a:t>
                </a:r>
                <a:r>
                  <a:rPr lang="en-US" altLang="ko-KR" sz="2000" dirty="0">
                    <a:latin typeface="Book Antiqua" pitchFamily="18" charset="0"/>
                  </a:rPr>
                  <a:t>.</a:t>
                </a:r>
                <a:endParaRPr lang="ko-KR" altLang="en-US" sz="2000" dirty="0">
                  <a:latin typeface="Book Antiqua" pitchFamily="18" charset="0"/>
                </a:endParaRPr>
              </a:p>
            </p:txBody>
          </p:sp>
        </mc:Choice>
        <mc:Fallback xmlns="">
          <p:sp>
            <p:nvSpPr>
              <p:cNvPr id="11" name="내용 개체 틀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9069" y="836712"/>
                <a:ext cx="8209071" cy="403572"/>
              </a:xfrm>
              <a:prstGeom prst="rect">
                <a:avLst/>
              </a:prstGeom>
              <a:blipFill rotWithShape="1">
                <a:blip r:embed="rId4"/>
                <a:stretch>
                  <a:fillRect l="-594" t="-10606" b="-272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/>
          <p:cNvSpPr/>
          <p:nvPr/>
        </p:nvSpPr>
        <p:spPr>
          <a:xfrm>
            <a:off x="2256904" y="1466866"/>
            <a:ext cx="4016896" cy="954022"/>
          </a:xfrm>
          <a:prstGeom prst="rect">
            <a:avLst/>
          </a:prstGeom>
          <a:noFill/>
          <a:ln>
            <a:solidFill>
              <a:srgbClr val="00A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11560" y="2706049"/>
                <a:ext cx="7150100" cy="938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F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z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는 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/>
                        <a:ea typeface="+mn-ea"/>
                      </a:rPr>
                      <m:t>𝑧</m:t>
                    </m:r>
                    <m:r>
                      <a:rPr lang="ko-KR" altLang="en-US" i="1" dirty="0">
                        <a:latin typeface="Cambria Math"/>
                        <a:ea typeface="+mn-ea"/>
                      </a:rPr>
                      <m:t>와</m:t>
                    </m:r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f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z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아래로 둘러싸인 부분의 넓이이다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i="1" dirty="0">
                        <a:latin typeface="Symbol" pitchFamily="18" charset="2"/>
                      </a:rPr>
                      <m:t>F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z</m:t>
                    </m:r>
                    <m:r>
                      <m:rPr>
                        <m:nor/>
                      </m:rPr>
                      <a:rPr lang="en-US" altLang="ko-KR" i="1" dirty="0">
                        <a:latin typeface="Book Antiqua" pitchFamily="18" charset="0"/>
                      </a:rPr>
                      <m:t>)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는 </a:t>
                </a:r>
                <a:r>
                  <a:rPr lang="ko-KR" altLang="en-US" dirty="0" smtClean="0">
                    <a:latin typeface="+mn-ea"/>
                    <a:ea typeface="+mn-ea"/>
                  </a:rPr>
                  <a:t>그림과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같이</m:t>
                    </m:r>
                    <m:r>
                      <a:rPr lang="ko-KR" altLang="en-US" i="1" dirty="0" smtClean="0">
                        <a:latin typeface="Cambria Math"/>
                        <a:ea typeface="+mn-ea"/>
                      </a:rPr>
                      <m:t> </m:t>
                    </m:r>
                    <m:r>
                      <a:rPr lang="en-US" altLang="ko-KR" i="1" dirty="0">
                        <a:latin typeface="Cambria Math"/>
                        <a:ea typeface="+mn-ea"/>
                      </a:rPr>
                      <m:t>𝑆</m:t>
                    </m:r>
                  </m:oMath>
                </a14:m>
                <a:r>
                  <a:rPr lang="ko-KR" altLang="en-US" dirty="0">
                    <a:latin typeface="+mn-ea"/>
                    <a:ea typeface="+mn-ea"/>
                  </a:rPr>
                  <a:t>곡선을 이룬다</a:t>
                </a:r>
                <a:r>
                  <a:rPr lang="en-US" altLang="ko-KR" dirty="0">
                    <a:latin typeface="+mn-ea"/>
                    <a:ea typeface="+mn-ea"/>
                  </a:rPr>
                  <a:t>.</a:t>
                </a:r>
                <a:endParaRPr lang="ko-KR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706049"/>
                <a:ext cx="7150100" cy="938975"/>
              </a:xfrm>
              <a:prstGeom prst="rect">
                <a:avLst/>
              </a:prstGeom>
              <a:blipFill rotWithShape="1">
                <a:blip r:embed="rId5"/>
                <a:stretch>
                  <a:fillRect l="-341" b="-32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8995443"/>
              </p:ext>
            </p:extLst>
          </p:nvPr>
        </p:nvGraphicFramePr>
        <p:xfrm>
          <a:off x="2541588" y="1630388"/>
          <a:ext cx="3557587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75" name="Equation" r:id="rId6" imgW="2387600" imgH="419100" progId="Equation.DSMT4">
                  <p:embed/>
                </p:oleObj>
              </mc:Choice>
              <mc:Fallback>
                <p:oleObj name="Equation" r:id="rId6" imgW="2387600" imgH="4191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41588" y="1630388"/>
                        <a:ext cx="3557587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4131" name="Picture 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03"/>
          <a:stretch/>
        </p:blipFill>
        <p:spPr bwMode="auto">
          <a:xfrm>
            <a:off x="1005390" y="3721100"/>
            <a:ext cx="7231100" cy="261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66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00A0C6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6585</TotalTime>
  <Words>3631</Words>
  <Application>Microsoft Office PowerPoint</Application>
  <PresentationFormat>화면 슬라이드 쇼(4:3)</PresentationFormat>
  <Paragraphs>543</Paragraphs>
  <Slides>81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4" baseType="lpstr">
      <vt:lpstr>HY신명조</vt:lpstr>
      <vt:lpstr>휴먼옛체</vt:lpstr>
      <vt:lpstr>맑은 고딕</vt:lpstr>
      <vt:lpstr>Book Antiqua</vt:lpstr>
      <vt:lpstr>Wingdings</vt:lpstr>
      <vt:lpstr>굴림</vt:lpstr>
      <vt:lpstr>Cambria Math</vt:lpstr>
      <vt:lpstr>한양신명조</vt:lpstr>
      <vt:lpstr>Arial</vt:lpstr>
      <vt:lpstr>바탕</vt:lpstr>
      <vt:lpstr>Symbol</vt:lpstr>
      <vt:lpstr>Office 테마</vt:lpstr>
      <vt:lpstr>Equation</vt:lpstr>
      <vt:lpstr>PowerPoint 프레젠테이션</vt:lpstr>
      <vt:lpstr>PowerPoint 프레젠테이션</vt:lpstr>
      <vt:lpstr>목 차</vt:lpstr>
      <vt:lpstr>PowerPoint 프레젠테이션</vt:lpstr>
      <vt:lpstr>정규분포의 성질</vt:lpstr>
      <vt:lpstr>정규곡선의 성질</vt:lpstr>
      <vt:lpstr>정규분포의 성질</vt:lpstr>
      <vt:lpstr>표준정규분포</vt:lpstr>
      <vt:lpstr>표준정규확률변수의 분포함수</vt:lpstr>
      <vt:lpstr>표준정규분포의 성질</vt:lpstr>
      <vt:lpstr>표준정규분포의 성질</vt:lpstr>
      <vt:lpstr>표준정규분포의 백분위수</vt:lpstr>
      <vt:lpstr>표준정규분포의 백분위수</vt:lpstr>
      <vt:lpstr>표준정규분포의 백분위수</vt:lpstr>
      <vt:lpstr>표준정규분포의 백분위수</vt:lpstr>
      <vt:lpstr>표준정규분포의 백분위수</vt:lpstr>
      <vt:lpstr>확률계산</vt:lpstr>
      <vt:lpstr>확률계산</vt:lpstr>
      <vt:lpstr>확률계산</vt:lpstr>
      <vt:lpstr>확률계산</vt:lpstr>
      <vt:lpstr>확률계산</vt:lpstr>
      <vt:lpstr>확률계산</vt:lpstr>
      <vt:lpstr>확률계산</vt:lpstr>
      <vt:lpstr>확률계산</vt:lpstr>
      <vt:lpstr>일반적인 정규분포의 백분위수</vt:lpstr>
      <vt:lpstr>일반적인 정규분포의 백분위수</vt:lpstr>
      <vt:lpstr>일반적인 정규분포의 백분위수</vt:lpstr>
      <vt:lpstr>정규분포의 일차결합</vt:lpstr>
      <vt:lpstr>정규분포의 일차결합</vt:lpstr>
      <vt:lpstr>정규분포의 일차결합</vt:lpstr>
      <vt:lpstr>표본평균의 분포</vt:lpstr>
      <vt:lpstr>표본평균의 분포</vt:lpstr>
      <vt:lpstr>중심극한정리</vt:lpstr>
      <vt:lpstr>중심극한정리</vt:lpstr>
      <vt:lpstr>중심극한정리</vt:lpstr>
      <vt:lpstr>중심극한정리</vt:lpstr>
      <vt:lpstr>중심극한정리</vt:lpstr>
      <vt:lpstr>중심극한정리</vt:lpstr>
      <vt:lpstr>중심극한정리</vt:lpstr>
      <vt:lpstr>중심극한정리</vt:lpstr>
      <vt:lpstr>중심극한정리</vt:lpstr>
      <vt:lpstr>이항분포의 정규근사</vt:lpstr>
      <vt:lpstr>이항분포의 정규근사</vt:lpstr>
      <vt:lpstr>연속성 수정</vt:lpstr>
      <vt:lpstr>연속성 수정</vt:lpstr>
      <vt:lpstr>연속성 수정</vt:lpstr>
      <vt:lpstr>연속성 수정</vt:lpstr>
      <vt:lpstr>PowerPoint 프레젠테이션</vt:lpstr>
      <vt:lpstr>카이제곱분포</vt:lpstr>
      <vt:lpstr>카이제곱분포곡선</vt:lpstr>
      <vt:lpstr>카이제곱분포의 꼬리확률</vt:lpstr>
      <vt:lpstr>100(1 – a)% 백분위수 구하는 방법</vt:lpstr>
      <vt:lpstr>카이제곱분포와 표준정규분포</vt:lpstr>
      <vt:lpstr>카이제곱분포와 표준정규분포</vt:lpstr>
      <vt:lpstr>t -분포</vt:lpstr>
      <vt:lpstr>t – 분포와 표준정규분포</vt:lpstr>
      <vt:lpstr>t – 분포의 백분위수</vt:lpstr>
      <vt:lpstr>t – 분포의 중심확률</vt:lpstr>
      <vt:lpstr>100(1 – a)% 백분위수 구하는 방법</vt:lpstr>
      <vt:lpstr>100(1 – a)% 백분위수 구하는 방법</vt:lpstr>
      <vt:lpstr>F -분포</vt:lpstr>
      <vt:lpstr>F– 분포의 특성</vt:lpstr>
      <vt:lpstr>F- 분포의 꼬리확률</vt:lpstr>
      <vt:lpstr>F - 분포의 특성</vt:lpstr>
      <vt:lpstr>100(1 – a)% 백분위수 구하는 방법</vt:lpstr>
      <vt:lpstr>100(1 – a)% 백분위수 구하는 방법</vt:lpstr>
      <vt:lpstr>로그정규분포</vt:lpstr>
      <vt:lpstr>로그정규분포의 특성</vt:lpstr>
      <vt:lpstr>로그정규분포의 분포함수</vt:lpstr>
      <vt:lpstr>로그정규분포의 확률계산</vt:lpstr>
      <vt:lpstr>100(1 – a)% 백분위수</vt:lpstr>
      <vt:lpstr>로그정규분포의 특성</vt:lpstr>
      <vt:lpstr>로그정규분포의 특성</vt:lpstr>
      <vt:lpstr>이변량정규분포</vt:lpstr>
      <vt:lpstr>이변량 정규분포의 특성</vt:lpstr>
      <vt:lpstr>이변량 정규분포의 특성</vt:lpstr>
      <vt:lpstr>주변확률밀도함수</vt:lpstr>
      <vt:lpstr>조건부확률밀도함수</vt:lpstr>
      <vt:lpstr>이변량정규분포</vt:lpstr>
      <vt:lpstr>이변량정규분포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Peace Kim</cp:lastModifiedBy>
  <cp:revision>814</cp:revision>
  <dcterms:created xsi:type="dcterms:W3CDTF">2012-07-11T10:23:22Z</dcterms:created>
  <dcterms:modified xsi:type="dcterms:W3CDTF">2016-08-30T08:59:55Z</dcterms:modified>
</cp:coreProperties>
</file>